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3"/>
  </p:notesMasterIdLst>
  <p:handoutMasterIdLst>
    <p:handoutMasterId r:id="rId44"/>
  </p:handoutMasterIdLst>
  <p:sldIdLst>
    <p:sldId id="256" r:id="rId2"/>
    <p:sldId id="257" r:id="rId3"/>
    <p:sldId id="258" r:id="rId4"/>
    <p:sldId id="259" r:id="rId5"/>
    <p:sldId id="260" r:id="rId6"/>
    <p:sldId id="261" r:id="rId7"/>
    <p:sldId id="262" r:id="rId8"/>
    <p:sldId id="263" r:id="rId9"/>
    <p:sldId id="264" r:id="rId10"/>
    <p:sldId id="285" r:id="rId11"/>
    <p:sldId id="286" r:id="rId12"/>
    <p:sldId id="287" r:id="rId13"/>
    <p:sldId id="288" r:id="rId14"/>
    <p:sldId id="289" r:id="rId15"/>
    <p:sldId id="290" r:id="rId16"/>
    <p:sldId id="291" r:id="rId17"/>
    <p:sldId id="292" r:id="rId18"/>
    <p:sldId id="304" r:id="rId19"/>
    <p:sldId id="305" r:id="rId20"/>
    <p:sldId id="306" r:id="rId21"/>
    <p:sldId id="265" r:id="rId22"/>
    <p:sldId id="266" r:id="rId23"/>
    <p:sldId id="267" r:id="rId24"/>
    <p:sldId id="268" r:id="rId25"/>
    <p:sldId id="269" r:id="rId26"/>
    <p:sldId id="270" r:id="rId27"/>
    <p:sldId id="271" r:id="rId28"/>
    <p:sldId id="297" r:id="rId29"/>
    <p:sldId id="274" r:id="rId30"/>
    <p:sldId id="275" r:id="rId31"/>
    <p:sldId id="301" r:id="rId32"/>
    <p:sldId id="302" r:id="rId33"/>
    <p:sldId id="303" r:id="rId34"/>
    <p:sldId id="280" r:id="rId35"/>
    <p:sldId id="296" r:id="rId36"/>
    <p:sldId id="295" r:id="rId37"/>
    <p:sldId id="282" r:id="rId38"/>
    <p:sldId id="283" r:id="rId39"/>
    <p:sldId id="284" r:id="rId40"/>
    <p:sldId id="293" r:id="rId41"/>
    <p:sldId id="294" r:id="rId4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10"/>
  </p:normalViewPr>
  <p:slideViewPr>
    <p:cSldViewPr snapToGrid="0" snapToObjects="1">
      <p:cViewPr varScale="1">
        <p:scale>
          <a:sx n="67" d="100"/>
          <a:sy n="67" d="100"/>
        </p:scale>
        <p:origin x="8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FB989A-DC33-0C66-5199-247B9B9A8B84}"/>
              </a:ext>
            </a:extLst>
          </p:cNvPr>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7912C96C-AEB9-5555-34F8-965A84152049}"/>
              </a:ext>
            </a:extLst>
          </p:cNvPr>
          <p:cNvSpPr>
            <a:spLocks noGrp="1"/>
          </p:cNvSpPr>
          <p:nvPr>
            <p:ph type="dt" sz="quarter" idx="1"/>
          </p:nvPr>
        </p:nvSpPr>
        <p:spPr>
          <a:xfrm>
            <a:off x="3884613" y="0"/>
            <a:ext cx="2971800" cy="611188"/>
          </a:xfrm>
          <a:prstGeom prst="rect">
            <a:avLst/>
          </a:prstGeom>
        </p:spPr>
        <p:txBody>
          <a:bodyPr vert="horz" lIns="91440" tIns="45720" rIns="91440" bIns="45720" rtlCol="0"/>
          <a:lstStyle>
            <a:lvl1pPr algn="r">
              <a:defRPr sz="1200"/>
            </a:lvl1pPr>
          </a:lstStyle>
          <a:p>
            <a:fld id="{7C936B22-4778-4259-8047-75456D7F162F}" type="datetimeFigureOut">
              <a:rPr lang="en-IN" smtClean="0"/>
              <a:t>06-09-2026</a:t>
            </a:fld>
            <a:endParaRPr lang="en-IN"/>
          </a:p>
        </p:txBody>
      </p:sp>
      <p:sp>
        <p:nvSpPr>
          <p:cNvPr id="4" name="Footer Placeholder 3">
            <a:extLst>
              <a:ext uri="{FF2B5EF4-FFF2-40B4-BE49-F238E27FC236}">
                <a16:creationId xmlns:a16="http://schemas.microsoft.com/office/drawing/2014/main" id="{817B7852-24E4-1253-D663-3012E2612597}"/>
              </a:ext>
            </a:extLst>
          </p:cNvPr>
          <p:cNvSpPr>
            <a:spLocks noGrp="1"/>
          </p:cNvSpPr>
          <p:nvPr>
            <p:ph type="ftr" sz="quarter" idx="2"/>
          </p:nvPr>
        </p:nvSpPr>
        <p:spPr>
          <a:xfrm>
            <a:off x="0" y="11580813"/>
            <a:ext cx="2971800" cy="611187"/>
          </a:xfrm>
          <a:prstGeom prst="rect">
            <a:avLst/>
          </a:prstGeom>
        </p:spPr>
        <p:txBody>
          <a:bodyPr vert="horz" lIns="91440" tIns="45720" rIns="91440" bIns="45720" rtlCol="0" anchor="b"/>
          <a:lstStyle>
            <a:lvl1pPr algn="l">
              <a:defRPr sz="1200"/>
            </a:lvl1pPr>
          </a:lstStyle>
          <a:p>
            <a:r>
              <a:rPr lang="en-US"/>
              <a:t>Email:  info@ada.org.in        WhatsApp- +91-9810893243</a:t>
            </a:r>
            <a:endParaRPr lang="en-IN"/>
          </a:p>
        </p:txBody>
      </p:sp>
      <p:sp>
        <p:nvSpPr>
          <p:cNvPr id="5" name="Slide Number Placeholder 4">
            <a:extLst>
              <a:ext uri="{FF2B5EF4-FFF2-40B4-BE49-F238E27FC236}">
                <a16:creationId xmlns:a16="http://schemas.microsoft.com/office/drawing/2014/main" id="{0DAA59C2-7E6A-1122-65C7-553C95D517CF}"/>
              </a:ext>
            </a:extLst>
          </p:cNvPr>
          <p:cNvSpPr>
            <a:spLocks noGrp="1"/>
          </p:cNvSpPr>
          <p:nvPr>
            <p:ph type="sldNum" sz="quarter" idx="3"/>
          </p:nvPr>
        </p:nvSpPr>
        <p:spPr>
          <a:xfrm>
            <a:off x="3884613" y="11580813"/>
            <a:ext cx="2971800" cy="611187"/>
          </a:xfrm>
          <a:prstGeom prst="rect">
            <a:avLst/>
          </a:prstGeom>
        </p:spPr>
        <p:txBody>
          <a:bodyPr vert="horz" lIns="91440" tIns="45720" rIns="91440" bIns="45720" rtlCol="0" anchor="b"/>
          <a:lstStyle>
            <a:lvl1pPr algn="r">
              <a:defRPr sz="1200"/>
            </a:lvl1pPr>
          </a:lstStyle>
          <a:p>
            <a:fld id="{C6CF72E7-B3E7-4F28-93DC-7352F031F73F}" type="slidenum">
              <a:rPr lang="en-IN" smtClean="0"/>
              <a:t>‹#›</a:t>
            </a:fld>
            <a:endParaRPr lang="en-IN"/>
          </a:p>
        </p:txBody>
      </p:sp>
    </p:spTree>
    <p:extLst>
      <p:ext uri="{BB962C8B-B14F-4D97-AF65-F5344CB8AC3E}">
        <p14:creationId xmlns:p14="http://schemas.microsoft.com/office/powerpoint/2010/main" val="228753564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9784732"/>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404453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111190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34929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077989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77956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521910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79341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35338502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12.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10.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14.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0.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6.pn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4.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9.png"/><Relationship Id="rId7"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5.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3320"/>
        </a:solidFill>
        <a:effectLst/>
      </p:bgPr>
    </p:bg>
    <p:spTree>
      <p:nvGrpSpPr>
        <p:cNvPr id="1" name=""/>
        <p:cNvGrpSpPr/>
        <p:nvPr/>
      </p:nvGrpSpPr>
      <p:grpSpPr>
        <a:xfrm>
          <a:off x="0" y="0"/>
          <a:ext cx="0" cy="0"/>
          <a:chOff x="0" y="0"/>
          <a:chExt cx="0" cy="0"/>
        </a:xfrm>
      </p:grpSpPr>
      <p:sp>
        <p:nvSpPr>
          <p:cNvPr id="2" name="Text 0"/>
          <p:cNvSpPr txBox="1"/>
          <p:nvPr/>
        </p:nvSpPr>
        <p:spPr>
          <a:xfrm>
            <a:off x="640080" y="502920"/>
            <a:ext cx="7772400" cy="365760"/>
          </a:xfrm>
          <a:prstGeom prst="rect">
            <a:avLst/>
          </a:prstGeom>
          <a:noFill/>
          <a:ln/>
        </p:spPr>
        <p:txBody>
          <a:bodyPr wrap="square" lIns="0" tIns="0" rIns="0" bIns="0" rtlCol="0" anchor="ctr"/>
          <a:lstStyle/>
          <a:p>
            <a:pPr marL="0" indent="0">
              <a:buNone/>
            </a:pPr>
            <a:r>
              <a:rPr lang="en-US" sz="1500" b="1" kern="0" spc="150" dirty="0">
                <a:solidFill>
                  <a:srgbClr val="BD933F"/>
                </a:solidFill>
                <a:latin typeface="Calibri" pitchFamily="34" charset="0"/>
                <a:ea typeface="Calibri" pitchFamily="34" charset="-122"/>
                <a:cs typeface="Calibri" pitchFamily="34" charset="-120"/>
              </a:rPr>
              <a:t>NIRC OF ICAI  •  CONCLAVE ON REAL ESTATE</a:t>
            </a:r>
            <a:endParaRPr lang="en-US" sz="1500" dirty="0"/>
          </a:p>
        </p:txBody>
      </p:sp>
      <p:sp>
        <p:nvSpPr>
          <p:cNvPr id="3" name="Text 1"/>
          <p:cNvSpPr txBox="1"/>
          <p:nvPr/>
        </p:nvSpPr>
        <p:spPr>
          <a:xfrm>
            <a:off x="640080" y="960120"/>
            <a:ext cx="7772400" cy="502920"/>
          </a:xfrm>
          <a:prstGeom prst="rect">
            <a:avLst/>
          </a:prstGeom>
          <a:noFill/>
          <a:ln/>
        </p:spPr>
        <p:txBody>
          <a:bodyPr wrap="square" lIns="0" tIns="0" rIns="0" bIns="0" rtlCol="0" anchor="ctr"/>
          <a:lstStyle/>
          <a:p>
            <a:pPr marL="0" indent="0">
              <a:buNone/>
            </a:pPr>
            <a:r>
              <a:rPr lang="en-US" sz="2400" dirty="0">
                <a:solidFill>
                  <a:srgbClr val="FFFFFF"/>
                </a:solidFill>
                <a:latin typeface="Cambria" pitchFamily="34" charset="0"/>
                <a:ea typeface="Cambria" pitchFamily="34" charset="-122"/>
                <a:cs typeface="Cambria" pitchFamily="34" charset="-120"/>
              </a:rPr>
              <a:t>GST Masterclass</a:t>
            </a:r>
            <a:endParaRPr lang="en-US" sz="2400" dirty="0"/>
          </a:p>
        </p:txBody>
      </p:sp>
      <p:sp>
        <p:nvSpPr>
          <p:cNvPr id="4" name="Text 2"/>
          <p:cNvSpPr txBox="1"/>
          <p:nvPr/>
        </p:nvSpPr>
        <p:spPr>
          <a:xfrm>
            <a:off x="621792" y="1463040"/>
            <a:ext cx="7863840" cy="1371600"/>
          </a:xfrm>
          <a:prstGeom prst="rect">
            <a:avLst/>
          </a:prstGeom>
          <a:noFill/>
          <a:ln/>
        </p:spPr>
        <p:txBody>
          <a:bodyPr wrap="square" lIns="0" tIns="0" rIns="0" bIns="0" rtlCol="0" anchor="ctr"/>
          <a:lstStyle/>
          <a:p>
            <a:pPr marL="0" indent="0">
              <a:buNone/>
            </a:pPr>
            <a:r>
              <a:rPr lang="en-US" sz="5600" b="1" dirty="0">
                <a:solidFill>
                  <a:srgbClr val="FFFFFF"/>
                </a:solidFill>
                <a:latin typeface="Cambria" pitchFamily="34" charset="0"/>
                <a:ea typeface="Cambria" pitchFamily="34" charset="-122"/>
                <a:cs typeface="Cambria" pitchFamily="34" charset="-120"/>
              </a:rPr>
              <a:t>GST on Real Estate</a:t>
            </a:r>
            <a:endParaRPr lang="en-US" sz="5600" dirty="0"/>
          </a:p>
        </p:txBody>
      </p:sp>
      <p:sp>
        <p:nvSpPr>
          <p:cNvPr id="5" name="Text 3"/>
          <p:cNvSpPr txBox="1"/>
          <p:nvPr/>
        </p:nvSpPr>
        <p:spPr>
          <a:xfrm>
            <a:off x="640080" y="2697480"/>
            <a:ext cx="7772400" cy="777240"/>
          </a:xfrm>
          <a:prstGeom prst="rect">
            <a:avLst/>
          </a:prstGeom>
          <a:noFill/>
          <a:ln/>
        </p:spPr>
        <p:txBody>
          <a:bodyPr wrap="square" lIns="0" tIns="0" rIns="0" bIns="0" rtlCol="0" anchor="ctr"/>
          <a:lstStyle/>
          <a:p>
            <a:pPr marL="0" indent="0">
              <a:buNone/>
            </a:pPr>
            <a:r>
              <a:rPr lang="en-US" sz="3400" b="1" dirty="0">
                <a:solidFill>
                  <a:srgbClr val="BD933F"/>
                </a:solidFill>
                <a:latin typeface="Cambria" pitchFamily="34" charset="0"/>
                <a:ea typeface="Cambria" pitchFamily="34" charset="-122"/>
                <a:cs typeface="Cambria" pitchFamily="34" charset="-120"/>
              </a:rPr>
              <a:t>Hotel Hyatt — Delhi</a:t>
            </a:r>
            <a:endParaRPr lang="en-US" sz="3400" dirty="0"/>
          </a:p>
        </p:txBody>
      </p:sp>
      <p:sp>
        <p:nvSpPr>
          <p:cNvPr id="6" name="Text 4"/>
          <p:cNvSpPr txBox="1"/>
          <p:nvPr/>
        </p:nvSpPr>
        <p:spPr>
          <a:xfrm>
            <a:off x="640080" y="3429000"/>
            <a:ext cx="7955280" cy="457200"/>
          </a:xfrm>
          <a:prstGeom prst="rect">
            <a:avLst/>
          </a:prstGeom>
          <a:noFill/>
          <a:ln/>
        </p:spPr>
        <p:txBody>
          <a:bodyPr wrap="square" lIns="0" tIns="0" rIns="0" bIns="0" rtlCol="0" anchor="ctr"/>
          <a:lstStyle/>
          <a:p>
            <a:pPr marL="0" indent="0">
              <a:buNone/>
            </a:pPr>
            <a:r>
              <a:rPr lang="en-US" sz="1700" i="1" dirty="0">
                <a:solidFill>
                  <a:srgbClr val="FFFFFF"/>
                </a:solidFill>
                <a:latin typeface="Calibri" pitchFamily="34" charset="0"/>
                <a:ea typeface="Calibri" pitchFamily="34" charset="-122"/>
                <a:cs typeface="Calibri" pitchFamily="34" charset="-120"/>
              </a:rPr>
              <a:t>6th September 2026   |   Legal Provisions  •  Notifications  •  Case Laws</a:t>
            </a:r>
            <a:endParaRPr lang="en-US" sz="1700" dirty="0"/>
          </a:p>
        </p:txBody>
      </p:sp>
      <p:sp>
        <p:nvSpPr>
          <p:cNvPr id="7" name="Shape 5"/>
          <p:cNvSpPr/>
          <p:nvPr/>
        </p:nvSpPr>
        <p:spPr>
          <a:xfrm>
            <a:off x="8732520" y="502920"/>
            <a:ext cx="2834640" cy="3977640"/>
          </a:xfrm>
          <a:prstGeom prst="roundRect">
            <a:avLst>
              <a:gd name="adj" fmla="val 3871"/>
            </a:avLst>
          </a:prstGeom>
          <a:solidFill>
            <a:srgbClr val="FDF8F4"/>
          </a:solidFill>
          <a:ln w="15875">
            <a:solidFill>
              <a:srgbClr val="BD933F"/>
            </a:solidFill>
            <a:prstDash val="solid"/>
          </a:ln>
        </p:spPr>
        <p:txBody>
          <a:bodyPr/>
          <a:lstStyle/>
          <a:p>
            <a:endParaRPr lang="en-IN"/>
          </a:p>
        </p:txBody>
      </p:sp>
      <p:pic>
        <p:nvPicPr>
          <p:cNvPr id="8" name="Image 0" descr="/tmp/claude-0/-home-claude/d7410d37-77f0-5a1e-9751-7a1d52b9708e/scratchpad/work/assets/photo_ashu.png"/>
          <p:cNvPicPr>
            <a:picLocks noChangeAspect="1"/>
          </p:cNvPicPr>
          <p:nvPr/>
        </p:nvPicPr>
        <p:blipFill>
          <a:blip r:embed="rId3"/>
          <a:srcRect/>
          <a:stretch/>
        </p:blipFill>
        <p:spPr>
          <a:xfrm>
            <a:off x="9098280" y="822960"/>
            <a:ext cx="2103120" cy="2103120"/>
          </a:xfrm>
          <a:prstGeom prst="rect">
            <a:avLst/>
          </a:prstGeom>
        </p:spPr>
      </p:pic>
      <p:sp>
        <p:nvSpPr>
          <p:cNvPr id="9" name="Text 6"/>
          <p:cNvSpPr txBox="1"/>
          <p:nvPr/>
        </p:nvSpPr>
        <p:spPr>
          <a:xfrm>
            <a:off x="8823960" y="3063240"/>
            <a:ext cx="2651760" cy="411480"/>
          </a:xfrm>
          <a:prstGeom prst="rect">
            <a:avLst/>
          </a:prstGeom>
          <a:noFill/>
          <a:ln/>
        </p:spPr>
        <p:txBody>
          <a:bodyPr wrap="square" lIns="0" tIns="0" rIns="0" bIns="0" rtlCol="0" anchor="ctr"/>
          <a:lstStyle/>
          <a:p>
            <a:pPr marL="0" indent="0" algn="ctr">
              <a:buNone/>
            </a:pPr>
            <a:r>
              <a:rPr lang="en-US" sz="1900" b="1" dirty="0">
                <a:solidFill>
                  <a:srgbClr val="1C2620"/>
                </a:solidFill>
                <a:latin typeface="Cambria" pitchFamily="34" charset="0"/>
                <a:ea typeface="Cambria" pitchFamily="34" charset="-122"/>
                <a:cs typeface="Cambria" pitchFamily="34" charset="-120"/>
              </a:rPr>
              <a:t>Adv. Ashu Dalmia</a:t>
            </a:r>
            <a:endParaRPr lang="en-US" sz="1900" dirty="0"/>
          </a:p>
        </p:txBody>
      </p:sp>
      <p:sp>
        <p:nvSpPr>
          <p:cNvPr id="10" name="Text 7"/>
          <p:cNvSpPr txBox="1"/>
          <p:nvPr/>
        </p:nvSpPr>
        <p:spPr>
          <a:xfrm>
            <a:off x="8823960" y="3456432"/>
            <a:ext cx="2651760" cy="365760"/>
          </a:xfrm>
          <a:prstGeom prst="rect">
            <a:avLst/>
          </a:prstGeom>
          <a:noFill/>
          <a:ln/>
        </p:spPr>
        <p:txBody>
          <a:bodyPr wrap="square" lIns="0" tIns="0" rIns="0" bIns="0" rtlCol="0" anchor="ctr"/>
          <a:lstStyle/>
          <a:p>
            <a:pPr marL="0" indent="0" algn="ctr">
              <a:buNone/>
            </a:pPr>
            <a:r>
              <a:rPr lang="en-US" sz="1250" i="1" dirty="0">
                <a:solidFill>
                  <a:srgbClr val="8C3B2E"/>
                </a:solidFill>
                <a:latin typeface="Calibri" pitchFamily="34" charset="0"/>
                <a:ea typeface="Calibri" pitchFamily="34" charset="-122"/>
                <a:cs typeface="Calibri" pitchFamily="34" charset="-120"/>
              </a:rPr>
              <a:t>Founder, ADA Law Chambers</a:t>
            </a:r>
            <a:endParaRPr lang="en-US" sz="1250" dirty="0"/>
          </a:p>
        </p:txBody>
      </p:sp>
      <p:sp>
        <p:nvSpPr>
          <p:cNvPr id="11" name="Shape 8"/>
          <p:cNvSpPr/>
          <p:nvPr/>
        </p:nvSpPr>
        <p:spPr>
          <a:xfrm>
            <a:off x="640080" y="4892040"/>
            <a:ext cx="2514600" cy="1508760"/>
          </a:xfrm>
          <a:prstGeom prst="roundRect">
            <a:avLst>
              <a:gd name="adj" fmla="val 6061"/>
            </a:avLst>
          </a:prstGeom>
          <a:solidFill>
            <a:srgbClr val="FDF8F4"/>
          </a:solidFill>
          <a:ln w="15875">
            <a:solidFill>
              <a:srgbClr val="BD933F"/>
            </a:solidFill>
            <a:prstDash val="solid"/>
          </a:ln>
        </p:spPr>
        <p:txBody>
          <a:bodyPr/>
          <a:lstStyle/>
          <a:p>
            <a:endParaRPr lang="en-IN"/>
          </a:p>
        </p:txBody>
      </p:sp>
      <p:pic>
        <p:nvPicPr>
          <p:cNvPr id="12" name="Image 1" descr="/tmp/claude-0/-home-claude/d7410d37-77f0-5a1e-9751-7a1d52b9708e/scratchpad/work/assets/logo_ada_full.png"/>
          <p:cNvPicPr>
            <a:picLocks noChangeAspect="1"/>
          </p:cNvPicPr>
          <p:nvPr/>
        </p:nvPicPr>
        <p:blipFill>
          <a:blip r:embed="rId4"/>
          <a:stretch>
            <a:fillRect/>
          </a:stretch>
        </p:blipFill>
        <p:spPr>
          <a:xfrm>
            <a:off x="868680" y="5074920"/>
            <a:ext cx="2057400" cy="1143000"/>
          </a:xfrm>
          <a:prstGeom prst="rect">
            <a:avLst/>
          </a:prstGeom>
        </p:spPr>
      </p:pic>
      <p:sp>
        <p:nvSpPr>
          <p:cNvPr id="13" name="Text 9"/>
          <p:cNvSpPr txBox="1"/>
          <p:nvPr/>
        </p:nvSpPr>
        <p:spPr>
          <a:xfrm>
            <a:off x="3703320" y="5646420"/>
            <a:ext cx="7772400" cy="457200"/>
          </a:xfrm>
          <a:prstGeom prst="rect">
            <a:avLst/>
          </a:prstGeom>
          <a:noFill/>
          <a:ln/>
        </p:spPr>
        <p:txBody>
          <a:bodyPr wrap="square" lIns="0" tIns="0" rIns="0" bIns="0" rtlCol="0" anchor="ctr"/>
          <a:lstStyle/>
          <a:p>
            <a:pPr marL="0" indent="0">
              <a:buNone/>
            </a:pPr>
            <a:r>
              <a:rPr lang="en-US" b="1" dirty="0">
                <a:solidFill>
                  <a:srgbClr val="BD933F"/>
                </a:solidFill>
                <a:latin typeface="Calibri" pitchFamily="34" charset="0"/>
                <a:ea typeface="Calibri" pitchFamily="34" charset="-122"/>
                <a:cs typeface="Calibri" pitchFamily="34" charset="-120"/>
              </a:rPr>
              <a:t>Email:  </a:t>
            </a:r>
            <a:r>
              <a:rPr lang="en-US" b="1" dirty="0">
                <a:solidFill>
                  <a:srgbClr val="FFFFFF"/>
                </a:solidFill>
                <a:latin typeface="Calibri" pitchFamily="34" charset="0"/>
                <a:ea typeface="Calibri" pitchFamily="34" charset="-122"/>
                <a:cs typeface="Calibri" pitchFamily="34" charset="-120"/>
              </a:rPr>
              <a:t>info@ada.org.in</a:t>
            </a:r>
            <a:r>
              <a:rPr lang="en-US" b="1" dirty="0">
                <a:solidFill>
                  <a:srgbClr val="BD933F"/>
                </a:solidFill>
                <a:latin typeface="Calibri" pitchFamily="34" charset="0"/>
                <a:ea typeface="Calibri" pitchFamily="34" charset="-122"/>
                <a:cs typeface="Calibri" pitchFamily="34" charset="-120"/>
              </a:rPr>
              <a:t>        WhatsApp- </a:t>
            </a:r>
            <a:r>
              <a:rPr lang="en-US" b="1" dirty="0">
                <a:solidFill>
                  <a:schemeClr val="bg1"/>
                </a:solidFill>
                <a:latin typeface="Calibri" pitchFamily="34" charset="0"/>
                <a:ea typeface="Calibri" pitchFamily="34" charset="-122"/>
                <a:cs typeface="Calibri" pitchFamily="34" charset="-120"/>
              </a:rPr>
              <a:t>+91-9810893243</a:t>
            </a:r>
            <a:endParaRPr lang="en-US" dirty="0">
              <a:solidFill>
                <a:schemeClr val="bg1"/>
              </a:solidFill>
            </a:endParaRPr>
          </a:p>
        </p:txBody>
      </p:sp>
      <p:sp>
        <p:nvSpPr>
          <p:cNvPr id="14" name="Text 10"/>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BFD4C4"/>
                </a:solidFill>
                <a:latin typeface="Calibri" pitchFamily="34" charset="0"/>
                <a:ea typeface="Calibri" pitchFamily="34" charset="-122"/>
                <a:cs typeface="Calibri" pitchFamily="34" charset="-120"/>
              </a:rPr>
              <a:t>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SESSION ROADMAP</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What This Masterclass Covers</a:t>
            </a:r>
            <a:endParaRPr lang="en-US" sz="34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600" i="1" dirty="0">
                <a:solidFill>
                  <a:srgbClr val="6B6355"/>
                </a:solidFill>
                <a:latin typeface="Calibri" pitchFamily="34" charset="0"/>
                <a:ea typeface="Calibri" pitchFamily="34" charset="-122"/>
                <a:cs typeface="Calibri" pitchFamily="34" charset="-120"/>
              </a:rPr>
              <a:t>From the statutory foundation to the Supreme Court's latest word on real estate GST</a:t>
            </a:r>
            <a:endParaRPr lang="en-US" sz="1600" dirty="0"/>
          </a:p>
        </p:txBody>
      </p:sp>
      <p:sp>
        <p:nvSpPr>
          <p:cNvPr id="6" name="Shape 3"/>
          <p:cNvSpPr/>
          <p:nvPr/>
        </p:nvSpPr>
        <p:spPr>
          <a:xfrm>
            <a:off x="548640" y="2148840"/>
            <a:ext cx="5257800" cy="1298448"/>
          </a:xfrm>
          <a:prstGeom prst="roundRect">
            <a:avLst>
              <a:gd name="adj" fmla="val 5634"/>
            </a:avLst>
          </a:prstGeom>
          <a:solidFill>
            <a:srgbClr val="F4EDE3"/>
          </a:solidFill>
          <a:ln/>
        </p:spPr>
        <p:txBody>
          <a:bodyPr/>
          <a:lstStyle/>
          <a:p>
            <a:endParaRPr lang="en-IN"/>
          </a:p>
        </p:txBody>
      </p:sp>
      <p:sp>
        <p:nvSpPr>
          <p:cNvPr id="7" name="Text 4"/>
          <p:cNvSpPr txBox="1"/>
          <p:nvPr/>
        </p:nvSpPr>
        <p:spPr>
          <a:xfrm>
            <a:off x="749808" y="2295144"/>
            <a:ext cx="822960" cy="640080"/>
          </a:xfrm>
          <a:prstGeom prst="rect">
            <a:avLst/>
          </a:prstGeom>
          <a:noFill/>
          <a:ln/>
        </p:spPr>
        <p:txBody>
          <a:bodyPr wrap="square" lIns="0" tIns="0" rIns="0" bIns="0" rtlCol="0" anchor="ctr"/>
          <a:lstStyle/>
          <a:p>
            <a:pPr marL="0" indent="0">
              <a:buNone/>
            </a:pPr>
            <a:r>
              <a:rPr lang="en-US" sz="3000" b="1" dirty="0">
                <a:solidFill>
                  <a:srgbClr val="BD933F"/>
                </a:solidFill>
                <a:latin typeface="Cambria" pitchFamily="34" charset="0"/>
                <a:ea typeface="Cambria" pitchFamily="34" charset="-122"/>
                <a:cs typeface="Cambria" pitchFamily="34" charset="-120"/>
              </a:rPr>
              <a:t>1</a:t>
            </a:r>
            <a:endParaRPr lang="en-US" sz="3000" dirty="0"/>
          </a:p>
        </p:txBody>
      </p:sp>
      <p:sp>
        <p:nvSpPr>
          <p:cNvPr id="8" name="Text 5"/>
          <p:cNvSpPr txBox="1"/>
          <p:nvPr/>
        </p:nvSpPr>
        <p:spPr>
          <a:xfrm>
            <a:off x="1508760" y="2276856"/>
            <a:ext cx="4160520" cy="384048"/>
          </a:xfrm>
          <a:prstGeom prst="rect">
            <a:avLst/>
          </a:prstGeom>
          <a:noFill/>
          <a:ln/>
        </p:spPr>
        <p:txBody>
          <a:bodyPr wrap="square" lIns="0" tIns="0" rIns="0" bIns="0" rtlCol="0" anchor="ctr"/>
          <a:lstStyle/>
          <a:p>
            <a:pPr marL="0" indent="0">
              <a:buNone/>
            </a:pPr>
            <a:r>
              <a:rPr lang="en-US" sz="1700" b="1" dirty="0">
                <a:solidFill>
                  <a:srgbClr val="1C2620"/>
                </a:solidFill>
                <a:latin typeface="Cambria" pitchFamily="34" charset="0"/>
                <a:ea typeface="Cambria" pitchFamily="34" charset="-122"/>
                <a:cs typeface="Cambria" pitchFamily="34" charset="-120"/>
              </a:rPr>
              <a:t>Legal Framework</a:t>
            </a:r>
            <a:endParaRPr lang="en-US" sz="1700" dirty="0"/>
          </a:p>
        </p:txBody>
      </p:sp>
      <p:sp>
        <p:nvSpPr>
          <p:cNvPr id="9" name="Text 6"/>
          <p:cNvSpPr txBox="1"/>
          <p:nvPr/>
        </p:nvSpPr>
        <p:spPr>
          <a:xfrm>
            <a:off x="1508760" y="2679192"/>
            <a:ext cx="4114800" cy="704088"/>
          </a:xfrm>
          <a:prstGeom prst="rect">
            <a:avLst/>
          </a:prstGeom>
          <a:noFill/>
          <a:ln/>
        </p:spPr>
        <p:txBody>
          <a:bodyPr wrap="square" lIns="0" tIns="0" rIns="0" bIns="0" rtlCol="0" anchor="ctr"/>
          <a:lstStyle/>
          <a:p>
            <a:pPr marL="0" indent="0">
              <a:buNone/>
            </a:pPr>
            <a:r>
              <a:rPr lang="en-US" sz="1300" dirty="0">
                <a:solidFill>
                  <a:srgbClr val="6B6355"/>
                </a:solidFill>
                <a:latin typeface="Calibri" pitchFamily="34" charset="0"/>
                <a:ea typeface="Calibri" pitchFamily="34" charset="-122"/>
                <a:cs typeface="Calibri" pitchFamily="34" charset="-120"/>
              </a:rPr>
              <a:t>Sections 7, 9 &amp; 15  |  Schedule II &amp; III  |  Circular 177  |  Rules 27–31</a:t>
            </a:r>
            <a:endParaRPr lang="en-US" sz="1300" dirty="0"/>
          </a:p>
        </p:txBody>
      </p:sp>
      <p:sp>
        <p:nvSpPr>
          <p:cNvPr id="10" name="Shape 7"/>
          <p:cNvSpPr/>
          <p:nvPr/>
        </p:nvSpPr>
        <p:spPr>
          <a:xfrm>
            <a:off x="6080760" y="2148840"/>
            <a:ext cx="5257800" cy="1298448"/>
          </a:xfrm>
          <a:prstGeom prst="roundRect">
            <a:avLst>
              <a:gd name="adj" fmla="val 5634"/>
            </a:avLst>
          </a:prstGeom>
          <a:solidFill>
            <a:srgbClr val="F4EDE3"/>
          </a:solidFill>
          <a:ln/>
        </p:spPr>
        <p:txBody>
          <a:bodyPr/>
          <a:lstStyle/>
          <a:p>
            <a:endParaRPr lang="en-IN"/>
          </a:p>
        </p:txBody>
      </p:sp>
      <p:sp>
        <p:nvSpPr>
          <p:cNvPr id="11" name="Text 8"/>
          <p:cNvSpPr txBox="1"/>
          <p:nvPr/>
        </p:nvSpPr>
        <p:spPr>
          <a:xfrm>
            <a:off x="6281928" y="2295144"/>
            <a:ext cx="822960" cy="640080"/>
          </a:xfrm>
          <a:prstGeom prst="rect">
            <a:avLst/>
          </a:prstGeom>
          <a:noFill/>
          <a:ln/>
        </p:spPr>
        <p:txBody>
          <a:bodyPr wrap="square" lIns="0" tIns="0" rIns="0" bIns="0" rtlCol="0" anchor="ctr"/>
          <a:lstStyle/>
          <a:p>
            <a:pPr marL="0" indent="0">
              <a:buNone/>
            </a:pPr>
            <a:r>
              <a:rPr lang="en-US" sz="3000" b="1" dirty="0">
                <a:solidFill>
                  <a:srgbClr val="BD933F"/>
                </a:solidFill>
                <a:latin typeface="Cambria" pitchFamily="34" charset="0"/>
                <a:ea typeface="Cambria" pitchFamily="34" charset="-122"/>
                <a:cs typeface="Cambria" pitchFamily="34" charset="-120"/>
              </a:rPr>
              <a:t>2</a:t>
            </a:r>
            <a:endParaRPr lang="en-US" sz="3000" dirty="0"/>
          </a:p>
        </p:txBody>
      </p:sp>
      <p:sp>
        <p:nvSpPr>
          <p:cNvPr id="12" name="Text 9"/>
          <p:cNvSpPr txBox="1"/>
          <p:nvPr/>
        </p:nvSpPr>
        <p:spPr>
          <a:xfrm>
            <a:off x="7040880" y="2276856"/>
            <a:ext cx="4160520" cy="384048"/>
          </a:xfrm>
          <a:prstGeom prst="rect">
            <a:avLst/>
          </a:prstGeom>
          <a:noFill/>
          <a:ln/>
        </p:spPr>
        <p:txBody>
          <a:bodyPr wrap="square" lIns="0" tIns="0" rIns="0" bIns="0" rtlCol="0" anchor="ctr"/>
          <a:lstStyle/>
          <a:p>
            <a:pPr marL="0" indent="0">
              <a:buNone/>
            </a:pPr>
            <a:r>
              <a:rPr lang="en-US" sz="1700" b="1" dirty="0">
                <a:solidFill>
                  <a:srgbClr val="1C2620"/>
                </a:solidFill>
                <a:latin typeface="Cambria" pitchFamily="34" charset="0"/>
                <a:ea typeface="Cambria" pitchFamily="34" charset="-122"/>
                <a:cs typeface="Cambria" pitchFamily="34" charset="-120"/>
              </a:rPr>
              <a:t>Key Definitions</a:t>
            </a:r>
            <a:endParaRPr lang="en-US" sz="1700" dirty="0"/>
          </a:p>
        </p:txBody>
      </p:sp>
      <p:sp>
        <p:nvSpPr>
          <p:cNvPr id="13" name="Text 10"/>
          <p:cNvSpPr txBox="1"/>
          <p:nvPr/>
        </p:nvSpPr>
        <p:spPr>
          <a:xfrm>
            <a:off x="7040880" y="2679192"/>
            <a:ext cx="4114800" cy="704088"/>
          </a:xfrm>
          <a:prstGeom prst="rect">
            <a:avLst/>
          </a:prstGeom>
          <a:noFill/>
          <a:ln/>
        </p:spPr>
        <p:txBody>
          <a:bodyPr wrap="square" lIns="0" tIns="0" rIns="0" bIns="0" rtlCol="0" anchor="ctr"/>
          <a:lstStyle/>
          <a:p>
            <a:pPr marL="0" indent="0">
              <a:buNone/>
            </a:pPr>
            <a:r>
              <a:rPr lang="en-US" sz="1300" dirty="0">
                <a:solidFill>
                  <a:srgbClr val="6B6355"/>
                </a:solidFill>
                <a:latin typeface="Calibri" pitchFamily="34" charset="0"/>
                <a:ea typeface="Calibri" pitchFamily="34" charset="-122"/>
                <a:cs typeface="Calibri" pitchFamily="34" charset="-120"/>
              </a:rPr>
              <a:t>Promoter  |  REP / RREP  |  Affordable Housing  |  Carpet Area  |  TDR / FSI</a:t>
            </a:r>
            <a:endParaRPr lang="en-US" sz="1300" dirty="0"/>
          </a:p>
        </p:txBody>
      </p:sp>
      <p:sp>
        <p:nvSpPr>
          <p:cNvPr id="14" name="Shape 11"/>
          <p:cNvSpPr/>
          <p:nvPr/>
        </p:nvSpPr>
        <p:spPr>
          <a:xfrm>
            <a:off x="548640" y="3584448"/>
            <a:ext cx="5257800" cy="1298448"/>
          </a:xfrm>
          <a:prstGeom prst="roundRect">
            <a:avLst>
              <a:gd name="adj" fmla="val 5634"/>
            </a:avLst>
          </a:prstGeom>
          <a:solidFill>
            <a:srgbClr val="F4EDE3"/>
          </a:solidFill>
          <a:ln/>
        </p:spPr>
        <p:txBody>
          <a:bodyPr/>
          <a:lstStyle/>
          <a:p>
            <a:endParaRPr lang="en-IN"/>
          </a:p>
        </p:txBody>
      </p:sp>
      <p:sp>
        <p:nvSpPr>
          <p:cNvPr id="15" name="Text 12"/>
          <p:cNvSpPr txBox="1"/>
          <p:nvPr/>
        </p:nvSpPr>
        <p:spPr>
          <a:xfrm>
            <a:off x="749808" y="3730752"/>
            <a:ext cx="822960" cy="640080"/>
          </a:xfrm>
          <a:prstGeom prst="rect">
            <a:avLst/>
          </a:prstGeom>
          <a:noFill/>
          <a:ln/>
        </p:spPr>
        <p:txBody>
          <a:bodyPr wrap="square" lIns="0" tIns="0" rIns="0" bIns="0" rtlCol="0" anchor="ctr"/>
          <a:lstStyle/>
          <a:p>
            <a:pPr marL="0" indent="0">
              <a:buNone/>
            </a:pPr>
            <a:r>
              <a:rPr lang="en-US" sz="3000" b="1" dirty="0">
                <a:solidFill>
                  <a:srgbClr val="BD933F"/>
                </a:solidFill>
                <a:latin typeface="Cambria" pitchFamily="34" charset="0"/>
                <a:ea typeface="Cambria" pitchFamily="34" charset="-122"/>
                <a:cs typeface="Cambria" pitchFamily="34" charset="-120"/>
              </a:rPr>
              <a:t>3</a:t>
            </a:r>
            <a:endParaRPr lang="en-US" sz="3000" dirty="0"/>
          </a:p>
        </p:txBody>
      </p:sp>
      <p:sp>
        <p:nvSpPr>
          <p:cNvPr id="16" name="Text 13"/>
          <p:cNvSpPr txBox="1"/>
          <p:nvPr/>
        </p:nvSpPr>
        <p:spPr>
          <a:xfrm>
            <a:off x="1508760" y="3712464"/>
            <a:ext cx="4160520" cy="384048"/>
          </a:xfrm>
          <a:prstGeom prst="rect">
            <a:avLst/>
          </a:prstGeom>
          <a:noFill/>
          <a:ln/>
        </p:spPr>
        <p:txBody>
          <a:bodyPr wrap="square" lIns="0" tIns="0" rIns="0" bIns="0" rtlCol="0" anchor="ctr"/>
          <a:lstStyle/>
          <a:p>
            <a:pPr marL="0" indent="0">
              <a:buNone/>
            </a:pPr>
            <a:r>
              <a:rPr lang="en-US" sz="1700" b="1" dirty="0">
                <a:solidFill>
                  <a:srgbClr val="1C2620"/>
                </a:solidFill>
                <a:latin typeface="Cambria" pitchFamily="34" charset="0"/>
                <a:ea typeface="Cambria" pitchFamily="34" charset="-122"/>
                <a:cs typeface="Cambria" pitchFamily="34" charset="-120"/>
              </a:rPr>
              <a:t>Notifications 03–08 of 2019</a:t>
            </a:r>
            <a:endParaRPr lang="en-US" sz="1700" dirty="0"/>
          </a:p>
        </p:txBody>
      </p:sp>
      <p:sp>
        <p:nvSpPr>
          <p:cNvPr id="17" name="Text 14"/>
          <p:cNvSpPr txBox="1"/>
          <p:nvPr/>
        </p:nvSpPr>
        <p:spPr>
          <a:xfrm>
            <a:off x="1508760" y="4114800"/>
            <a:ext cx="4114800" cy="704088"/>
          </a:xfrm>
          <a:prstGeom prst="rect">
            <a:avLst/>
          </a:prstGeom>
          <a:noFill/>
          <a:ln/>
        </p:spPr>
        <p:txBody>
          <a:bodyPr wrap="square" lIns="0" tIns="0" rIns="0" bIns="0" rtlCol="0" anchor="ctr"/>
          <a:lstStyle/>
          <a:p>
            <a:pPr marL="0" indent="0">
              <a:buNone/>
            </a:pPr>
            <a:r>
              <a:rPr lang="en-US" sz="1300" dirty="0">
                <a:solidFill>
                  <a:srgbClr val="6B6355"/>
                </a:solidFill>
                <a:latin typeface="Calibri" pitchFamily="34" charset="0"/>
                <a:ea typeface="Calibri" pitchFamily="34" charset="-122"/>
                <a:cs typeface="Calibri" pitchFamily="34" charset="-120"/>
              </a:rPr>
              <a:t>Rate card  |  Conditions  |  RCM  |  TDR exemption  |  Time of supply</a:t>
            </a:r>
            <a:endParaRPr lang="en-US" sz="1300" dirty="0"/>
          </a:p>
        </p:txBody>
      </p:sp>
      <p:sp>
        <p:nvSpPr>
          <p:cNvPr id="18" name="Shape 15"/>
          <p:cNvSpPr/>
          <p:nvPr/>
        </p:nvSpPr>
        <p:spPr>
          <a:xfrm>
            <a:off x="6080760" y="3584448"/>
            <a:ext cx="5257800" cy="1298448"/>
          </a:xfrm>
          <a:prstGeom prst="roundRect">
            <a:avLst>
              <a:gd name="adj" fmla="val 5634"/>
            </a:avLst>
          </a:prstGeom>
          <a:solidFill>
            <a:srgbClr val="F4EDE3"/>
          </a:solidFill>
          <a:ln/>
        </p:spPr>
        <p:txBody>
          <a:bodyPr/>
          <a:lstStyle/>
          <a:p>
            <a:endParaRPr lang="en-IN"/>
          </a:p>
        </p:txBody>
      </p:sp>
      <p:sp>
        <p:nvSpPr>
          <p:cNvPr id="19" name="Text 16"/>
          <p:cNvSpPr txBox="1"/>
          <p:nvPr/>
        </p:nvSpPr>
        <p:spPr>
          <a:xfrm>
            <a:off x="6281928" y="3730752"/>
            <a:ext cx="822960" cy="640080"/>
          </a:xfrm>
          <a:prstGeom prst="rect">
            <a:avLst/>
          </a:prstGeom>
          <a:noFill/>
          <a:ln/>
        </p:spPr>
        <p:txBody>
          <a:bodyPr wrap="square" lIns="0" tIns="0" rIns="0" bIns="0" rtlCol="0" anchor="ctr"/>
          <a:lstStyle/>
          <a:p>
            <a:pPr marL="0" indent="0">
              <a:buNone/>
            </a:pPr>
            <a:r>
              <a:rPr lang="en-US" sz="3000" b="1" dirty="0">
                <a:solidFill>
                  <a:srgbClr val="BD933F"/>
                </a:solidFill>
                <a:latin typeface="Cambria" pitchFamily="34" charset="0"/>
                <a:ea typeface="Cambria" pitchFamily="34" charset="-122"/>
                <a:cs typeface="Cambria" pitchFamily="34" charset="-120"/>
              </a:rPr>
              <a:t>4</a:t>
            </a:r>
            <a:endParaRPr lang="en-US" sz="3000" dirty="0"/>
          </a:p>
        </p:txBody>
      </p:sp>
      <p:sp>
        <p:nvSpPr>
          <p:cNvPr id="20" name="Text 17"/>
          <p:cNvSpPr txBox="1"/>
          <p:nvPr/>
        </p:nvSpPr>
        <p:spPr>
          <a:xfrm>
            <a:off x="7040880" y="3712464"/>
            <a:ext cx="4160520" cy="384048"/>
          </a:xfrm>
          <a:prstGeom prst="rect">
            <a:avLst/>
          </a:prstGeom>
          <a:noFill/>
          <a:ln/>
        </p:spPr>
        <p:txBody>
          <a:bodyPr wrap="square" lIns="0" tIns="0" rIns="0" bIns="0" rtlCol="0" anchor="ctr"/>
          <a:lstStyle/>
          <a:p>
            <a:pPr marL="0" indent="0">
              <a:buNone/>
            </a:pPr>
            <a:r>
              <a:rPr lang="en-US" sz="1700" b="1" dirty="0">
                <a:solidFill>
                  <a:srgbClr val="1C2620"/>
                </a:solidFill>
                <a:latin typeface="Cambria" pitchFamily="34" charset="0"/>
                <a:ea typeface="Cambria" pitchFamily="34" charset="-122"/>
                <a:cs typeface="Cambria" pitchFamily="34" charset="-120"/>
              </a:rPr>
              <a:t>Impact on JDAs</a:t>
            </a:r>
            <a:endParaRPr lang="en-US" sz="1700" dirty="0"/>
          </a:p>
        </p:txBody>
      </p:sp>
      <p:sp>
        <p:nvSpPr>
          <p:cNvPr id="21" name="Text 18"/>
          <p:cNvSpPr txBox="1"/>
          <p:nvPr/>
        </p:nvSpPr>
        <p:spPr>
          <a:xfrm>
            <a:off x="7040880" y="4114800"/>
            <a:ext cx="4114800" cy="704088"/>
          </a:xfrm>
          <a:prstGeom prst="rect">
            <a:avLst/>
          </a:prstGeom>
          <a:noFill/>
          <a:ln/>
        </p:spPr>
        <p:txBody>
          <a:bodyPr wrap="square" lIns="0" tIns="0" rIns="0" bIns="0" rtlCol="0" anchor="ctr"/>
          <a:lstStyle/>
          <a:p>
            <a:pPr marL="0" indent="0">
              <a:buNone/>
            </a:pPr>
            <a:r>
              <a:rPr lang="en-US" sz="1300" dirty="0">
                <a:solidFill>
                  <a:srgbClr val="6B6355"/>
                </a:solidFill>
                <a:latin typeface="Calibri" pitchFamily="34" charset="0"/>
                <a:ea typeface="Calibri" pitchFamily="34" charset="-122"/>
                <a:cs typeface="Calibri" pitchFamily="34" charset="-120"/>
              </a:rPr>
              <a:t>Four-leg framework (T-1 to T-4)  |  Area vs revenue share  |  Long-term lease</a:t>
            </a:r>
            <a:endParaRPr lang="en-US" sz="1300" dirty="0"/>
          </a:p>
        </p:txBody>
      </p:sp>
      <p:sp>
        <p:nvSpPr>
          <p:cNvPr id="22" name="Shape 19"/>
          <p:cNvSpPr/>
          <p:nvPr/>
        </p:nvSpPr>
        <p:spPr>
          <a:xfrm>
            <a:off x="548640" y="5020056"/>
            <a:ext cx="5257800" cy="1298448"/>
          </a:xfrm>
          <a:prstGeom prst="roundRect">
            <a:avLst>
              <a:gd name="adj" fmla="val 5634"/>
            </a:avLst>
          </a:prstGeom>
          <a:solidFill>
            <a:srgbClr val="F4EDE3"/>
          </a:solidFill>
          <a:ln/>
        </p:spPr>
        <p:txBody>
          <a:bodyPr/>
          <a:lstStyle/>
          <a:p>
            <a:endParaRPr lang="en-IN"/>
          </a:p>
        </p:txBody>
      </p:sp>
      <p:sp>
        <p:nvSpPr>
          <p:cNvPr id="23" name="Text 20"/>
          <p:cNvSpPr txBox="1"/>
          <p:nvPr/>
        </p:nvSpPr>
        <p:spPr>
          <a:xfrm>
            <a:off x="749808" y="5166360"/>
            <a:ext cx="822960" cy="640080"/>
          </a:xfrm>
          <a:prstGeom prst="rect">
            <a:avLst/>
          </a:prstGeom>
          <a:noFill/>
          <a:ln/>
        </p:spPr>
        <p:txBody>
          <a:bodyPr wrap="square" lIns="0" tIns="0" rIns="0" bIns="0" rtlCol="0" anchor="ctr"/>
          <a:lstStyle/>
          <a:p>
            <a:pPr marL="0" indent="0">
              <a:buNone/>
            </a:pPr>
            <a:r>
              <a:rPr lang="en-US" sz="3000" b="1" dirty="0">
                <a:solidFill>
                  <a:srgbClr val="BD933F"/>
                </a:solidFill>
                <a:latin typeface="Cambria" pitchFamily="34" charset="0"/>
                <a:ea typeface="Cambria" pitchFamily="34" charset="-122"/>
                <a:cs typeface="Cambria" pitchFamily="34" charset="-120"/>
              </a:rPr>
              <a:t>5</a:t>
            </a:r>
            <a:endParaRPr lang="en-US" sz="3000" dirty="0"/>
          </a:p>
        </p:txBody>
      </p:sp>
      <p:sp>
        <p:nvSpPr>
          <p:cNvPr id="24" name="Text 21"/>
          <p:cNvSpPr txBox="1"/>
          <p:nvPr/>
        </p:nvSpPr>
        <p:spPr>
          <a:xfrm>
            <a:off x="1508760" y="5148072"/>
            <a:ext cx="4160520" cy="384048"/>
          </a:xfrm>
          <a:prstGeom prst="rect">
            <a:avLst/>
          </a:prstGeom>
          <a:noFill/>
          <a:ln/>
        </p:spPr>
        <p:txBody>
          <a:bodyPr wrap="square" lIns="0" tIns="0" rIns="0" bIns="0" rtlCol="0" anchor="ctr"/>
          <a:lstStyle/>
          <a:p>
            <a:pPr marL="0" indent="0">
              <a:buNone/>
            </a:pPr>
            <a:r>
              <a:rPr lang="en-US" sz="1700" b="1" dirty="0">
                <a:solidFill>
                  <a:srgbClr val="1C2620"/>
                </a:solidFill>
                <a:latin typeface="Cambria" pitchFamily="34" charset="0"/>
                <a:ea typeface="Cambria" pitchFamily="34" charset="-122"/>
                <a:cs typeface="Cambria" pitchFamily="34" charset="-120"/>
              </a:rPr>
              <a:t>Summary of Case Laws</a:t>
            </a:r>
            <a:endParaRPr lang="en-US" sz="1700" dirty="0"/>
          </a:p>
        </p:txBody>
      </p:sp>
      <p:sp>
        <p:nvSpPr>
          <p:cNvPr id="25" name="Text 22"/>
          <p:cNvSpPr txBox="1"/>
          <p:nvPr/>
        </p:nvSpPr>
        <p:spPr>
          <a:xfrm>
            <a:off x="1508760" y="5550408"/>
            <a:ext cx="4114800" cy="704088"/>
          </a:xfrm>
          <a:prstGeom prst="rect">
            <a:avLst/>
          </a:prstGeom>
          <a:noFill/>
          <a:ln/>
        </p:spPr>
        <p:txBody>
          <a:bodyPr wrap="square" lIns="0" tIns="0" rIns="0" bIns="0" rtlCol="0" anchor="ctr"/>
          <a:lstStyle/>
          <a:p>
            <a:pPr marL="0" indent="0">
              <a:buNone/>
            </a:pPr>
            <a:r>
              <a:rPr lang="en-US" sz="1300" dirty="0">
                <a:solidFill>
                  <a:srgbClr val="6B6355"/>
                </a:solidFill>
                <a:latin typeface="Calibri" pitchFamily="34" charset="0"/>
                <a:ea typeface="Calibri" pitchFamily="34" charset="-122"/>
                <a:cs typeface="Calibri" pitchFamily="34" charset="-120"/>
              </a:rPr>
              <a:t>Munjal Bhatt  |  Gujarat Chamber  |  Provident Housing  |  Prahitha  |  Shrinivasa  |  Safari Retreats</a:t>
            </a:r>
            <a:endParaRPr lang="en-US" sz="1300" dirty="0"/>
          </a:p>
        </p:txBody>
      </p:sp>
      <p:sp>
        <p:nvSpPr>
          <p:cNvPr id="26" name="Shape 23"/>
          <p:cNvSpPr/>
          <p:nvPr/>
        </p:nvSpPr>
        <p:spPr>
          <a:xfrm>
            <a:off x="6080760" y="5020056"/>
            <a:ext cx="5257800" cy="1298448"/>
          </a:xfrm>
          <a:prstGeom prst="roundRect">
            <a:avLst>
              <a:gd name="adj" fmla="val 5634"/>
            </a:avLst>
          </a:prstGeom>
          <a:solidFill>
            <a:srgbClr val="F4EDE3"/>
          </a:solidFill>
          <a:ln/>
        </p:spPr>
        <p:txBody>
          <a:bodyPr/>
          <a:lstStyle/>
          <a:p>
            <a:endParaRPr lang="en-IN"/>
          </a:p>
        </p:txBody>
      </p:sp>
      <p:sp>
        <p:nvSpPr>
          <p:cNvPr id="27" name="Text 24"/>
          <p:cNvSpPr txBox="1"/>
          <p:nvPr/>
        </p:nvSpPr>
        <p:spPr>
          <a:xfrm>
            <a:off x="6281928" y="5166360"/>
            <a:ext cx="822960" cy="640080"/>
          </a:xfrm>
          <a:prstGeom prst="rect">
            <a:avLst/>
          </a:prstGeom>
          <a:noFill/>
          <a:ln/>
        </p:spPr>
        <p:txBody>
          <a:bodyPr wrap="square" lIns="0" tIns="0" rIns="0" bIns="0" rtlCol="0" anchor="ctr"/>
          <a:lstStyle/>
          <a:p>
            <a:pPr marL="0" indent="0">
              <a:buNone/>
            </a:pPr>
            <a:r>
              <a:rPr lang="en-US" sz="3000" b="1" dirty="0">
                <a:solidFill>
                  <a:srgbClr val="BD933F"/>
                </a:solidFill>
                <a:latin typeface="Cambria" pitchFamily="34" charset="0"/>
                <a:ea typeface="Cambria" pitchFamily="34" charset="-122"/>
                <a:cs typeface="Cambria" pitchFamily="34" charset="-120"/>
              </a:rPr>
              <a:t>6</a:t>
            </a:r>
            <a:endParaRPr lang="en-US" sz="3000" dirty="0"/>
          </a:p>
        </p:txBody>
      </p:sp>
      <p:sp>
        <p:nvSpPr>
          <p:cNvPr id="28" name="Text 25"/>
          <p:cNvSpPr txBox="1"/>
          <p:nvPr/>
        </p:nvSpPr>
        <p:spPr>
          <a:xfrm>
            <a:off x="7040880" y="5148072"/>
            <a:ext cx="4160520" cy="384048"/>
          </a:xfrm>
          <a:prstGeom prst="rect">
            <a:avLst/>
          </a:prstGeom>
          <a:noFill/>
          <a:ln/>
        </p:spPr>
        <p:txBody>
          <a:bodyPr wrap="square" lIns="0" tIns="0" rIns="0" bIns="0" rtlCol="0" anchor="ctr"/>
          <a:lstStyle/>
          <a:p>
            <a:pPr marL="0" indent="0">
              <a:buNone/>
            </a:pPr>
            <a:r>
              <a:rPr lang="en-US" sz="1700" b="1" dirty="0">
                <a:solidFill>
                  <a:srgbClr val="1C2620"/>
                </a:solidFill>
                <a:latin typeface="Cambria" pitchFamily="34" charset="0"/>
                <a:ea typeface="Cambria" pitchFamily="34" charset="-122"/>
                <a:cs typeface="Cambria" pitchFamily="34" charset="-120"/>
              </a:rPr>
              <a:t>Thank You</a:t>
            </a:r>
            <a:endParaRPr lang="en-US" sz="1700" dirty="0"/>
          </a:p>
        </p:txBody>
      </p:sp>
      <p:sp>
        <p:nvSpPr>
          <p:cNvPr id="29" name="Text 26"/>
          <p:cNvSpPr txBox="1"/>
          <p:nvPr/>
        </p:nvSpPr>
        <p:spPr>
          <a:xfrm>
            <a:off x="7040880" y="5550408"/>
            <a:ext cx="4114800" cy="704088"/>
          </a:xfrm>
          <a:prstGeom prst="rect">
            <a:avLst/>
          </a:prstGeom>
          <a:noFill/>
          <a:ln/>
        </p:spPr>
        <p:txBody>
          <a:bodyPr wrap="square" lIns="0" tIns="0" rIns="0" bIns="0" rtlCol="0" anchor="ctr"/>
          <a:lstStyle/>
          <a:p>
            <a:pPr marL="0" indent="0">
              <a:buNone/>
            </a:pPr>
            <a:r>
              <a:rPr lang="en-US" sz="1300" dirty="0">
                <a:solidFill>
                  <a:srgbClr val="6B6355"/>
                </a:solidFill>
                <a:latin typeface="Calibri" pitchFamily="34" charset="0"/>
                <a:ea typeface="Calibri" pitchFamily="34" charset="-122"/>
                <a:cs typeface="Calibri" pitchFamily="34" charset="-120"/>
              </a:rPr>
              <a:t>Open discussion &amp; questions</a:t>
            </a:r>
            <a:endParaRPr lang="en-US" sz="1300" dirty="0"/>
          </a:p>
        </p:txBody>
      </p:sp>
      <p:sp>
        <p:nvSpPr>
          <p:cNvPr id="30" name="Text 27"/>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2</a:t>
            </a:r>
            <a:endParaRPr lang="en-US" sz="1100" dirty="0"/>
          </a:p>
        </p:txBody>
      </p:sp>
      <p:pic>
        <p:nvPicPr>
          <p:cNvPr id="32" name="Picture 31">
            <a:extLst>
              <a:ext uri="{FF2B5EF4-FFF2-40B4-BE49-F238E27FC236}">
                <a16:creationId xmlns:a16="http://schemas.microsoft.com/office/drawing/2014/main" id="{EEC864E2-D46F-431D-ACB0-C4CB71B9B568}"/>
              </a:ext>
            </a:extLst>
          </p:cNvPr>
          <p:cNvPicPr>
            <a:picLocks noChangeAspect="1"/>
          </p:cNvPicPr>
          <p:nvPr/>
        </p:nvPicPr>
        <p:blipFill>
          <a:blip r:embed="rId3"/>
          <a:stretch>
            <a:fillRect/>
          </a:stretch>
        </p:blipFill>
        <p:spPr>
          <a:xfrm>
            <a:off x="10438448" y="40862"/>
            <a:ext cx="1643063" cy="1259015"/>
          </a:xfrm>
          <a:prstGeom prst="rect">
            <a:avLst/>
          </a:prstGeom>
        </p:spPr>
      </p:pic>
      <p:sp>
        <p:nvSpPr>
          <p:cNvPr id="33" name="TextBox 32">
            <a:extLst>
              <a:ext uri="{FF2B5EF4-FFF2-40B4-BE49-F238E27FC236}">
                <a16:creationId xmlns:a16="http://schemas.microsoft.com/office/drawing/2014/main" id="{11883BA4-E49A-2A64-5928-B305FF59E9BD}"/>
              </a:ext>
            </a:extLst>
          </p:cNvPr>
          <p:cNvSpPr txBox="1"/>
          <p:nvPr/>
        </p:nvSpPr>
        <p:spPr>
          <a:xfrm>
            <a:off x="2625757" y="6488668"/>
            <a:ext cx="8958262" cy="369332"/>
          </a:xfrm>
          <a:prstGeom prst="rect">
            <a:avLst/>
          </a:prstGeom>
          <a:noFill/>
        </p:spPr>
        <p:txBody>
          <a:bodyPr wrap="square" rtlCol="0">
            <a:spAutoFit/>
          </a:bodyPr>
          <a:lstStyle/>
          <a:p>
            <a:r>
              <a:rPr lang="en-US"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dirty="0">
              <a:solidFill>
                <a:schemeClr val="bg2">
                  <a:lumMod val="1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1463040"/>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SECTION 1</a:t>
            </a:r>
            <a:endParaRPr lang="en-US" sz="1400" dirty="0"/>
          </a:p>
        </p:txBody>
      </p:sp>
      <p:sp>
        <p:nvSpPr>
          <p:cNvPr id="4" name="Text 1"/>
          <p:cNvSpPr txBox="1"/>
          <p:nvPr/>
        </p:nvSpPr>
        <p:spPr>
          <a:xfrm>
            <a:off x="548640" y="1965960"/>
            <a:ext cx="10607040" cy="960120"/>
          </a:xfrm>
          <a:prstGeom prst="rect">
            <a:avLst/>
          </a:prstGeom>
          <a:noFill/>
          <a:ln/>
        </p:spPr>
        <p:txBody>
          <a:bodyPr wrap="square" lIns="0" tIns="0" rIns="0" bIns="0" rtlCol="0" anchor="ctr"/>
          <a:lstStyle/>
          <a:p>
            <a:pPr marL="0" indent="0">
              <a:buNone/>
            </a:pPr>
            <a:r>
              <a:rPr lang="en-US" sz="4600" b="1" dirty="0">
                <a:solidFill>
                  <a:srgbClr val="1C2620"/>
                </a:solidFill>
                <a:latin typeface="Cambria" pitchFamily="34" charset="0"/>
                <a:ea typeface="Cambria" pitchFamily="34" charset="-122"/>
                <a:cs typeface="Cambria" pitchFamily="34" charset="-120"/>
              </a:rPr>
              <a:t>Legal Framework</a:t>
            </a:r>
            <a:endParaRPr lang="en-US" sz="4600" dirty="0"/>
          </a:p>
        </p:txBody>
      </p:sp>
      <p:sp>
        <p:nvSpPr>
          <p:cNvPr id="5" name="Text 2"/>
          <p:cNvSpPr txBox="1"/>
          <p:nvPr/>
        </p:nvSpPr>
        <p:spPr>
          <a:xfrm>
            <a:off x="548640" y="2862072"/>
            <a:ext cx="10607040" cy="868680"/>
          </a:xfrm>
          <a:prstGeom prst="rect">
            <a:avLst/>
          </a:prstGeom>
          <a:noFill/>
          <a:ln/>
        </p:spPr>
        <p:txBody>
          <a:bodyPr wrap="square" lIns="0" tIns="0" rIns="0" bIns="0" rtlCol="0" anchor="ctr"/>
          <a:lstStyle/>
          <a:p>
            <a:pPr marL="0" indent="0">
              <a:buNone/>
            </a:pPr>
            <a:r>
              <a:rPr lang="en-US" sz="3400" b="1" dirty="0">
                <a:solidFill>
                  <a:srgbClr val="BD933F"/>
                </a:solidFill>
                <a:latin typeface="Cambria" pitchFamily="34" charset="0"/>
                <a:ea typeface="Cambria" pitchFamily="34" charset="-122"/>
                <a:cs typeface="Cambria" pitchFamily="34" charset="-120"/>
              </a:rPr>
              <a:t>Sections, Rules, Circulars &amp; Notifications</a:t>
            </a:r>
            <a:endParaRPr lang="en-US" sz="3400" dirty="0"/>
          </a:p>
        </p:txBody>
      </p:sp>
      <p:sp>
        <p:nvSpPr>
          <p:cNvPr id="6" name="Text 3"/>
          <p:cNvSpPr txBox="1"/>
          <p:nvPr/>
        </p:nvSpPr>
        <p:spPr>
          <a:xfrm>
            <a:off x="548640" y="3913632"/>
            <a:ext cx="10607040" cy="457200"/>
          </a:xfrm>
          <a:prstGeom prst="rect">
            <a:avLst/>
          </a:prstGeom>
          <a:noFill/>
          <a:ln/>
        </p:spPr>
        <p:txBody>
          <a:bodyPr wrap="square" lIns="0" tIns="0" rIns="0" bIns="0" rtlCol="0" anchor="ctr"/>
          <a:lstStyle/>
          <a:p>
            <a:pPr marL="0" indent="0">
              <a:buNone/>
            </a:pPr>
            <a:r>
              <a:rPr lang="en-US" sz="1500" i="1" dirty="0">
                <a:solidFill>
                  <a:srgbClr val="6B6355"/>
                </a:solidFill>
                <a:latin typeface="Calibri" pitchFamily="34" charset="0"/>
                <a:ea typeface="Calibri" pitchFamily="34" charset="-122"/>
                <a:cs typeface="Calibri" pitchFamily="34" charset="-120"/>
              </a:rPr>
              <a:t>Section 9 &amp; 7  |  Schedule II &amp; III  |  Circular 177  |  Section 15  |  Rules 27–31  |  Section 2(33) &amp; 31(5)</a:t>
            </a:r>
            <a:endParaRPr lang="en-US" sz="1500" dirty="0"/>
          </a:p>
        </p:txBody>
      </p:sp>
      <p:sp>
        <p:nvSpPr>
          <p:cNvPr id="7" name="Text 4"/>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3</a:t>
            </a:r>
            <a:endParaRPr lang="en-US" sz="1100" dirty="0"/>
          </a:p>
        </p:txBody>
      </p:sp>
      <p:pic>
        <p:nvPicPr>
          <p:cNvPr id="9" name="Picture 8">
            <a:extLst>
              <a:ext uri="{FF2B5EF4-FFF2-40B4-BE49-F238E27FC236}">
                <a16:creationId xmlns:a16="http://schemas.microsoft.com/office/drawing/2014/main" id="{CC592831-A52E-6264-F4DC-5862F8FABB67}"/>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10" name="TextBox 9">
            <a:extLst>
              <a:ext uri="{FF2B5EF4-FFF2-40B4-BE49-F238E27FC236}">
                <a16:creationId xmlns:a16="http://schemas.microsoft.com/office/drawing/2014/main" id="{B892BDA0-AE15-E788-032D-2ACB0B5BC793}"/>
              </a:ext>
            </a:extLst>
          </p:cNvPr>
          <p:cNvSpPr txBox="1"/>
          <p:nvPr/>
        </p:nvSpPr>
        <p:spPr>
          <a:xfrm>
            <a:off x="2844642" y="6461682"/>
            <a:ext cx="7772400" cy="646331"/>
          </a:xfrm>
          <a:prstGeom prst="rect">
            <a:avLst/>
          </a:prstGeom>
          <a:noFill/>
        </p:spPr>
        <p:txBody>
          <a:bodyPr wrap="square" rtlCol="0">
            <a:spAutoFit/>
          </a:bodyPr>
          <a:lstStyle/>
          <a:p>
            <a:r>
              <a:rPr lang="en-US"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dirty="0">
              <a:solidFill>
                <a:schemeClr val="bg2">
                  <a:lumMod val="10000"/>
                </a:schemeClr>
              </a:solidFill>
            </a:endParaRPr>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SECTIONS 7 &amp; 9 — LEVY, SUPPLY &amp; SCHEDULES</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What Is Taxed, Who Pays, What Is Exempt</a:t>
            </a:r>
            <a:endParaRPr lang="en-US" sz="3400" dirty="0"/>
          </a:p>
        </p:txBody>
      </p:sp>
      <p:sp>
        <p:nvSpPr>
          <p:cNvPr id="5" name="Shape 2"/>
          <p:cNvSpPr/>
          <p:nvPr/>
        </p:nvSpPr>
        <p:spPr>
          <a:xfrm>
            <a:off x="548640" y="2103120"/>
            <a:ext cx="2633472" cy="1417320"/>
          </a:xfrm>
          <a:prstGeom prst="roundRect">
            <a:avLst>
              <a:gd name="adj" fmla="val 4516"/>
            </a:avLst>
          </a:prstGeom>
          <a:solidFill>
            <a:srgbClr val="133A28"/>
          </a:solidFill>
          <a:ln/>
        </p:spPr>
        <p:txBody>
          <a:bodyPr/>
          <a:lstStyle/>
          <a:p>
            <a:endParaRPr lang="en-IN"/>
          </a:p>
        </p:txBody>
      </p:sp>
      <p:sp>
        <p:nvSpPr>
          <p:cNvPr id="6" name="Text 3"/>
          <p:cNvSpPr txBox="1"/>
          <p:nvPr/>
        </p:nvSpPr>
        <p:spPr>
          <a:xfrm>
            <a:off x="713232" y="2212848"/>
            <a:ext cx="2313432" cy="320040"/>
          </a:xfrm>
          <a:prstGeom prst="rect">
            <a:avLst/>
          </a:prstGeom>
          <a:noFill/>
          <a:ln/>
        </p:spPr>
        <p:txBody>
          <a:bodyPr wrap="square" lIns="0" tIns="0" rIns="0" bIns="0" rtlCol="0" anchor="ctr"/>
          <a:lstStyle/>
          <a:p>
            <a:pPr marL="0" indent="0">
              <a:buNone/>
            </a:pPr>
            <a:r>
              <a:rPr lang="en-US" sz="1600" b="1" dirty="0">
                <a:solidFill>
                  <a:srgbClr val="BD933F"/>
                </a:solidFill>
                <a:latin typeface="Cambria" pitchFamily="34" charset="0"/>
                <a:ea typeface="Cambria" pitchFamily="34" charset="-122"/>
                <a:cs typeface="Cambria" pitchFamily="34" charset="-120"/>
              </a:rPr>
              <a:t>Sec 9(1)</a:t>
            </a:r>
            <a:endParaRPr lang="en-US" sz="1600" dirty="0"/>
          </a:p>
        </p:txBody>
      </p:sp>
      <p:sp>
        <p:nvSpPr>
          <p:cNvPr id="7" name="Text 4"/>
          <p:cNvSpPr txBox="1"/>
          <p:nvPr/>
        </p:nvSpPr>
        <p:spPr>
          <a:xfrm>
            <a:off x="713232" y="2505456"/>
            <a:ext cx="2313432" cy="365760"/>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Forward Charge</a:t>
            </a:r>
            <a:endParaRPr lang="en-US" sz="1350" dirty="0"/>
          </a:p>
        </p:txBody>
      </p:sp>
      <p:sp>
        <p:nvSpPr>
          <p:cNvPr id="8" name="Text 5"/>
          <p:cNvSpPr txBox="1"/>
          <p:nvPr/>
        </p:nvSpPr>
        <p:spPr>
          <a:xfrm>
            <a:off x="713232" y="2871216"/>
            <a:ext cx="2313432" cy="594360"/>
          </a:xfrm>
          <a:prstGeom prst="rect">
            <a:avLst/>
          </a:prstGeom>
          <a:noFill/>
          <a:ln/>
        </p:spPr>
        <p:txBody>
          <a:bodyPr wrap="square" lIns="0" tIns="0" rIns="0" bIns="0" rtlCol="0" anchor="ctr"/>
          <a:lstStyle/>
          <a:p>
            <a:pPr marL="0" indent="0">
              <a:buNone/>
            </a:pPr>
            <a:r>
              <a:rPr lang="en-US" sz="1100" dirty="0">
                <a:solidFill>
                  <a:srgbClr val="D8E7DC"/>
                </a:solidFill>
                <a:latin typeface="Calibri" pitchFamily="34" charset="0"/>
                <a:ea typeface="Calibri" pitchFamily="34" charset="-122"/>
                <a:cs typeface="Calibri" pitchFamily="34" charset="-120"/>
              </a:rPr>
              <a:t>Levy of CGST on intra-State supplies at a rate ≤ 20%, on value under Section 15. Paid by the supplier.</a:t>
            </a:r>
            <a:endParaRPr lang="en-US" sz="1100" dirty="0"/>
          </a:p>
        </p:txBody>
      </p:sp>
      <p:sp>
        <p:nvSpPr>
          <p:cNvPr id="9" name="Shape 6"/>
          <p:cNvSpPr/>
          <p:nvPr/>
        </p:nvSpPr>
        <p:spPr>
          <a:xfrm>
            <a:off x="3310128" y="2103120"/>
            <a:ext cx="2633472" cy="1417320"/>
          </a:xfrm>
          <a:prstGeom prst="roundRect">
            <a:avLst>
              <a:gd name="adj" fmla="val 4516"/>
            </a:avLst>
          </a:prstGeom>
          <a:solidFill>
            <a:srgbClr val="133A28"/>
          </a:solidFill>
          <a:ln/>
        </p:spPr>
        <p:txBody>
          <a:bodyPr/>
          <a:lstStyle/>
          <a:p>
            <a:endParaRPr lang="en-IN"/>
          </a:p>
        </p:txBody>
      </p:sp>
      <p:sp>
        <p:nvSpPr>
          <p:cNvPr id="10" name="Text 7"/>
          <p:cNvSpPr txBox="1"/>
          <p:nvPr/>
        </p:nvSpPr>
        <p:spPr>
          <a:xfrm>
            <a:off x="3474720" y="2212848"/>
            <a:ext cx="2313432" cy="320040"/>
          </a:xfrm>
          <a:prstGeom prst="rect">
            <a:avLst/>
          </a:prstGeom>
          <a:noFill/>
          <a:ln/>
        </p:spPr>
        <p:txBody>
          <a:bodyPr wrap="square" lIns="0" tIns="0" rIns="0" bIns="0" rtlCol="0" anchor="ctr"/>
          <a:lstStyle/>
          <a:p>
            <a:pPr marL="0" indent="0">
              <a:buNone/>
            </a:pPr>
            <a:r>
              <a:rPr lang="en-US" sz="1600" b="1" dirty="0">
                <a:solidFill>
                  <a:srgbClr val="BD933F"/>
                </a:solidFill>
                <a:latin typeface="Cambria" pitchFamily="34" charset="0"/>
                <a:ea typeface="Cambria" pitchFamily="34" charset="-122"/>
                <a:cs typeface="Cambria" pitchFamily="34" charset="-120"/>
              </a:rPr>
              <a:t>Sec 9(3)</a:t>
            </a:r>
            <a:endParaRPr lang="en-US" sz="1600" dirty="0"/>
          </a:p>
        </p:txBody>
      </p:sp>
      <p:sp>
        <p:nvSpPr>
          <p:cNvPr id="11" name="Text 8"/>
          <p:cNvSpPr txBox="1"/>
          <p:nvPr/>
        </p:nvSpPr>
        <p:spPr>
          <a:xfrm>
            <a:off x="3474720" y="2505456"/>
            <a:ext cx="2313432" cy="365760"/>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RCM — Specified</a:t>
            </a:r>
            <a:endParaRPr lang="en-US" sz="1350" dirty="0"/>
          </a:p>
        </p:txBody>
      </p:sp>
      <p:sp>
        <p:nvSpPr>
          <p:cNvPr id="12" name="Text 9"/>
          <p:cNvSpPr txBox="1"/>
          <p:nvPr/>
        </p:nvSpPr>
        <p:spPr>
          <a:xfrm>
            <a:off x="3474720" y="2871216"/>
            <a:ext cx="2313432" cy="594360"/>
          </a:xfrm>
          <a:prstGeom prst="rect">
            <a:avLst/>
          </a:prstGeom>
          <a:noFill/>
          <a:ln/>
        </p:spPr>
        <p:txBody>
          <a:bodyPr wrap="square" lIns="0" tIns="0" rIns="0" bIns="0" rtlCol="0" anchor="ctr"/>
          <a:lstStyle/>
          <a:p>
            <a:pPr marL="0" indent="0">
              <a:buNone/>
            </a:pPr>
            <a:r>
              <a:rPr lang="en-US" sz="1100" dirty="0">
                <a:solidFill>
                  <a:srgbClr val="D8E7DC"/>
                </a:solidFill>
                <a:latin typeface="Calibri" pitchFamily="34" charset="0"/>
                <a:ea typeface="Calibri" pitchFamily="34" charset="-122"/>
                <a:cs typeface="Calibri" pitchFamily="34" charset="-120"/>
              </a:rPr>
              <a:t>Recipient pays GST on notified supplies. KEY: TDR/FSI to a promoter is taxed under RCM via N/N 05/2019.</a:t>
            </a:r>
            <a:endParaRPr lang="en-US" sz="1100" dirty="0"/>
          </a:p>
        </p:txBody>
      </p:sp>
      <p:sp>
        <p:nvSpPr>
          <p:cNvPr id="13" name="Shape 10"/>
          <p:cNvSpPr/>
          <p:nvPr/>
        </p:nvSpPr>
        <p:spPr>
          <a:xfrm>
            <a:off x="6071616" y="2103120"/>
            <a:ext cx="2633472" cy="1417320"/>
          </a:xfrm>
          <a:prstGeom prst="roundRect">
            <a:avLst>
              <a:gd name="adj" fmla="val 4516"/>
            </a:avLst>
          </a:prstGeom>
          <a:solidFill>
            <a:srgbClr val="133A28"/>
          </a:solidFill>
          <a:ln/>
        </p:spPr>
        <p:txBody>
          <a:bodyPr/>
          <a:lstStyle/>
          <a:p>
            <a:endParaRPr lang="en-IN"/>
          </a:p>
        </p:txBody>
      </p:sp>
      <p:sp>
        <p:nvSpPr>
          <p:cNvPr id="14" name="Text 11"/>
          <p:cNvSpPr txBox="1"/>
          <p:nvPr/>
        </p:nvSpPr>
        <p:spPr>
          <a:xfrm>
            <a:off x="6236208" y="2212848"/>
            <a:ext cx="2313432" cy="320040"/>
          </a:xfrm>
          <a:prstGeom prst="rect">
            <a:avLst/>
          </a:prstGeom>
          <a:noFill/>
          <a:ln/>
        </p:spPr>
        <p:txBody>
          <a:bodyPr wrap="square" lIns="0" tIns="0" rIns="0" bIns="0" rtlCol="0" anchor="ctr"/>
          <a:lstStyle/>
          <a:p>
            <a:pPr marL="0" indent="0">
              <a:buNone/>
            </a:pPr>
            <a:r>
              <a:rPr lang="en-US" sz="1600" b="1" dirty="0">
                <a:solidFill>
                  <a:srgbClr val="BD933F"/>
                </a:solidFill>
                <a:latin typeface="Cambria" pitchFamily="34" charset="0"/>
                <a:ea typeface="Cambria" pitchFamily="34" charset="-122"/>
                <a:cs typeface="Cambria" pitchFamily="34" charset="-120"/>
              </a:rPr>
              <a:t>Sec 9(4)</a:t>
            </a:r>
            <a:endParaRPr lang="en-US" sz="1600" dirty="0"/>
          </a:p>
        </p:txBody>
      </p:sp>
      <p:sp>
        <p:nvSpPr>
          <p:cNvPr id="15" name="Text 12"/>
          <p:cNvSpPr txBox="1"/>
          <p:nvPr/>
        </p:nvSpPr>
        <p:spPr>
          <a:xfrm>
            <a:off x="6236208" y="2505456"/>
            <a:ext cx="2313432" cy="365760"/>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RCM — Unregistered</a:t>
            </a:r>
            <a:endParaRPr lang="en-US" sz="1350" dirty="0"/>
          </a:p>
        </p:txBody>
      </p:sp>
      <p:sp>
        <p:nvSpPr>
          <p:cNvPr id="16" name="Text 13"/>
          <p:cNvSpPr txBox="1"/>
          <p:nvPr/>
        </p:nvSpPr>
        <p:spPr>
          <a:xfrm>
            <a:off x="6236208" y="2871216"/>
            <a:ext cx="2313432" cy="594360"/>
          </a:xfrm>
          <a:prstGeom prst="rect">
            <a:avLst/>
          </a:prstGeom>
          <a:noFill/>
          <a:ln/>
        </p:spPr>
        <p:txBody>
          <a:bodyPr wrap="square" lIns="0" tIns="0" rIns="0" bIns="0" rtlCol="0" anchor="ctr"/>
          <a:lstStyle/>
          <a:p>
            <a:pPr marL="0" indent="0">
              <a:buNone/>
            </a:pPr>
            <a:r>
              <a:rPr lang="en-US" sz="1100" dirty="0">
                <a:solidFill>
                  <a:srgbClr val="D8E7DC"/>
                </a:solidFill>
                <a:latin typeface="Calibri" pitchFamily="34" charset="0"/>
                <a:ea typeface="Calibri" pitchFamily="34" charset="-122"/>
                <a:cs typeface="Calibri" pitchFamily="34" charset="-120"/>
              </a:rPr>
              <a:t>When an unregistered person supplies to a registered person, the recipient pays. Used for the 80% procurement shortfall (N/N 07/2019).</a:t>
            </a:r>
            <a:endParaRPr lang="en-US" sz="1100" dirty="0"/>
          </a:p>
        </p:txBody>
      </p:sp>
      <p:sp>
        <p:nvSpPr>
          <p:cNvPr id="17" name="Shape 14"/>
          <p:cNvSpPr/>
          <p:nvPr/>
        </p:nvSpPr>
        <p:spPr>
          <a:xfrm>
            <a:off x="8833104" y="2103120"/>
            <a:ext cx="2633472" cy="1417320"/>
          </a:xfrm>
          <a:prstGeom prst="roundRect">
            <a:avLst>
              <a:gd name="adj" fmla="val 4516"/>
            </a:avLst>
          </a:prstGeom>
          <a:solidFill>
            <a:srgbClr val="133A28"/>
          </a:solidFill>
          <a:ln/>
        </p:spPr>
        <p:txBody>
          <a:bodyPr/>
          <a:lstStyle/>
          <a:p>
            <a:endParaRPr lang="en-IN"/>
          </a:p>
        </p:txBody>
      </p:sp>
      <p:sp>
        <p:nvSpPr>
          <p:cNvPr id="18" name="Text 15"/>
          <p:cNvSpPr txBox="1"/>
          <p:nvPr/>
        </p:nvSpPr>
        <p:spPr>
          <a:xfrm>
            <a:off x="8997696" y="2212848"/>
            <a:ext cx="2313432" cy="320040"/>
          </a:xfrm>
          <a:prstGeom prst="rect">
            <a:avLst/>
          </a:prstGeom>
          <a:noFill/>
          <a:ln/>
        </p:spPr>
        <p:txBody>
          <a:bodyPr wrap="square" lIns="0" tIns="0" rIns="0" bIns="0" rtlCol="0" anchor="ctr"/>
          <a:lstStyle/>
          <a:p>
            <a:pPr marL="0" indent="0">
              <a:buNone/>
            </a:pPr>
            <a:r>
              <a:rPr lang="en-US" sz="1600" b="1" dirty="0">
                <a:solidFill>
                  <a:srgbClr val="BD933F"/>
                </a:solidFill>
                <a:latin typeface="Cambria" pitchFamily="34" charset="0"/>
                <a:ea typeface="Cambria" pitchFamily="34" charset="-122"/>
                <a:cs typeface="Cambria" pitchFamily="34" charset="-120"/>
              </a:rPr>
              <a:t>Sec 148</a:t>
            </a:r>
            <a:endParaRPr lang="en-US" sz="1600" dirty="0"/>
          </a:p>
        </p:txBody>
      </p:sp>
      <p:sp>
        <p:nvSpPr>
          <p:cNvPr id="19" name="Text 16"/>
          <p:cNvSpPr txBox="1"/>
          <p:nvPr/>
        </p:nvSpPr>
        <p:spPr>
          <a:xfrm>
            <a:off x="8997696" y="2505456"/>
            <a:ext cx="2313432" cy="365760"/>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Deferral Power</a:t>
            </a:r>
            <a:endParaRPr lang="en-US" sz="1350" dirty="0"/>
          </a:p>
        </p:txBody>
      </p:sp>
      <p:sp>
        <p:nvSpPr>
          <p:cNvPr id="20" name="Text 17"/>
          <p:cNvSpPr txBox="1"/>
          <p:nvPr/>
        </p:nvSpPr>
        <p:spPr>
          <a:xfrm>
            <a:off x="8997696" y="2871216"/>
            <a:ext cx="2313432" cy="594360"/>
          </a:xfrm>
          <a:prstGeom prst="rect">
            <a:avLst/>
          </a:prstGeom>
          <a:noFill/>
          <a:ln/>
        </p:spPr>
        <p:txBody>
          <a:bodyPr wrap="square" lIns="0" tIns="0" rIns="0" bIns="0" rtlCol="0" anchor="ctr"/>
          <a:lstStyle/>
          <a:p>
            <a:pPr marL="0" indent="0">
              <a:buNone/>
            </a:pPr>
            <a:r>
              <a:rPr lang="en-US" sz="1100" dirty="0">
                <a:solidFill>
                  <a:srgbClr val="D8E7DC"/>
                </a:solidFill>
                <a:latin typeface="Calibri" pitchFamily="34" charset="0"/>
                <a:ea typeface="Calibri" pitchFamily="34" charset="-122"/>
                <a:cs typeface="Calibri" pitchFamily="34" charset="-120"/>
              </a:rPr>
              <a:t>Empowers Government to notify a special time of supply. Used by N/N 06/2019 to defer tax to OC / CC.</a:t>
            </a:r>
            <a:endParaRPr lang="en-US" sz="1100" dirty="0"/>
          </a:p>
        </p:txBody>
      </p:sp>
      <p:sp>
        <p:nvSpPr>
          <p:cNvPr id="21" name="Shape 18"/>
          <p:cNvSpPr/>
          <p:nvPr/>
        </p:nvSpPr>
        <p:spPr>
          <a:xfrm>
            <a:off x="548640" y="3749040"/>
            <a:ext cx="5257800" cy="2468880"/>
          </a:xfrm>
          <a:prstGeom prst="roundRect">
            <a:avLst>
              <a:gd name="adj" fmla="val 2593"/>
            </a:avLst>
          </a:prstGeom>
          <a:solidFill>
            <a:srgbClr val="D8E7DC"/>
          </a:solidFill>
          <a:ln/>
        </p:spPr>
        <p:txBody>
          <a:bodyPr/>
          <a:lstStyle/>
          <a:p>
            <a:endParaRPr lang="en-IN"/>
          </a:p>
        </p:txBody>
      </p:sp>
      <p:sp>
        <p:nvSpPr>
          <p:cNvPr id="22" name="Text 19"/>
          <p:cNvSpPr txBox="1"/>
          <p:nvPr/>
        </p:nvSpPr>
        <p:spPr>
          <a:xfrm>
            <a:off x="731520" y="3877056"/>
            <a:ext cx="4892040" cy="502920"/>
          </a:xfrm>
          <a:prstGeom prst="rect">
            <a:avLst/>
          </a:prstGeom>
          <a:noFill/>
          <a:ln/>
        </p:spPr>
        <p:txBody>
          <a:bodyPr wrap="square" lIns="0" tIns="0" rIns="0" bIns="0" rtlCol="0" anchor="ctr"/>
          <a:lstStyle/>
          <a:p>
            <a:pPr marL="0" indent="0">
              <a:buNone/>
            </a:pPr>
            <a:r>
              <a:rPr lang="en-US" sz="1300" b="1" dirty="0">
                <a:solidFill>
                  <a:srgbClr val="155B39"/>
                </a:solidFill>
                <a:latin typeface="Cambria" pitchFamily="34" charset="0"/>
                <a:ea typeface="Cambria" pitchFamily="34" charset="-122"/>
                <a:cs typeface="Cambria" pitchFamily="34" charset="-120"/>
              </a:rPr>
              <a:t>SCHEDULE II — Supply of SERVICES (taxable before CC / first occupation)</a:t>
            </a:r>
            <a:endParaRPr lang="en-US" sz="1300" dirty="0"/>
          </a:p>
        </p:txBody>
      </p:sp>
      <p:sp>
        <p:nvSpPr>
          <p:cNvPr id="23" name="Text 20"/>
          <p:cNvSpPr txBox="1"/>
          <p:nvPr/>
        </p:nvSpPr>
        <p:spPr>
          <a:xfrm>
            <a:off x="731520" y="4370832"/>
            <a:ext cx="4892040" cy="1783080"/>
          </a:xfrm>
          <a:prstGeom prst="rect">
            <a:avLst/>
          </a:prstGeom>
          <a:noFill/>
          <a:ln/>
        </p:spPr>
        <p:txBody>
          <a:bodyPr wrap="square" lIns="0" tIns="0" rIns="0" bIns="0" rtlCol="0" anchor="ctr"/>
          <a:lstStyle/>
          <a:p>
            <a:pPr marL="0" indent="0">
              <a:lnSpc>
                <a:spcPct val="112000"/>
              </a:lnSpc>
              <a:buNone/>
            </a:pPr>
            <a:r>
              <a:rPr lang="en-US" sz="1250" dirty="0">
                <a:solidFill>
                  <a:srgbClr val="1C2620"/>
                </a:solidFill>
                <a:latin typeface="Calibri" pitchFamily="34" charset="0"/>
                <a:ea typeface="Calibri" pitchFamily="34" charset="-122"/>
                <a:cs typeface="Calibri" pitchFamily="34" charset="-120"/>
              </a:rPr>
              <a:t>• Lease / tenancy / licence to occupy land</a:t>
            </a:r>
            <a:endParaRPr lang="en-US" sz="1250" dirty="0"/>
          </a:p>
          <a:p>
            <a:pPr marL="0" indent="0">
              <a:lnSpc>
                <a:spcPct val="112000"/>
              </a:lnSpc>
              <a:buNone/>
            </a:pPr>
            <a:r>
              <a:rPr lang="en-US" sz="1250" dirty="0">
                <a:solidFill>
                  <a:srgbClr val="1C2620"/>
                </a:solidFill>
                <a:latin typeface="Calibri" pitchFamily="34" charset="0"/>
                <a:ea typeface="Calibri" pitchFamily="34" charset="-122"/>
                <a:cs typeface="Calibri" pitchFamily="34" charset="-120"/>
              </a:rPr>
              <a:t>• Lease / letting out of building for business</a:t>
            </a:r>
            <a:endParaRPr lang="en-US" sz="1250" dirty="0"/>
          </a:p>
          <a:p>
            <a:pPr marL="0" indent="0">
              <a:lnSpc>
                <a:spcPct val="112000"/>
              </a:lnSpc>
              <a:buNone/>
            </a:pPr>
            <a:r>
              <a:rPr lang="en-US" sz="1250" dirty="0">
                <a:solidFill>
                  <a:srgbClr val="1C2620"/>
                </a:solidFill>
                <a:latin typeface="Calibri" pitchFamily="34" charset="0"/>
                <a:ea typeface="Calibri" pitchFamily="34" charset="-122"/>
                <a:cs typeface="Calibri" pitchFamily="34" charset="-120"/>
              </a:rPr>
              <a:t>• Renting of immovable property</a:t>
            </a:r>
            <a:endParaRPr lang="en-US" sz="1250" dirty="0"/>
          </a:p>
          <a:p>
            <a:pPr marL="0" indent="0">
              <a:lnSpc>
                <a:spcPct val="112000"/>
              </a:lnSpc>
              <a:buNone/>
            </a:pPr>
            <a:r>
              <a:rPr lang="en-US" sz="1250" dirty="0">
                <a:solidFill>
                  <a:srgbClr val="1C2620"/>
                </a:solidFill>
                <a:latin typeface="Calibri" pitchFamily="34" charset="0"/>
                <a:ea typeface="Calibri" pitchFamily="34" charset="-122"/>
                <a:cs typeface="Calibri" pitchFamily="34" charset="-120"/>
              </a:rPr>
              <a:t>• Construction of a complex intended for SALE — unless entire consideration is received after CC or first occupation</a:t>
            </a:r>
            <a:endParaRPr lang="en-US" sz="1250" dirty="0"/>
          </a:p>
        </p:txBody>
      </p:sp>
      <p:sp>
        <p:nvSpPr>
          <p:cNvPr id="24" name="Shape 21"/>
          <p:cNvSpPr/>
          <p:nvPr/>
        </p:nvSpPr>
        <p:spPr>
          <a:xfrm>
            <a:off x="6080760" y="3749040"/>
            <a:ext cx="5010912" cy="2468880"/>
          </a:xfrm>
          <a:prstGeom prst="roundRect">
            <a:avLst>
              <a:gd name="adj" fmla="val 2593"/>
            </a:avLst>
          </a:prstGeom>
          <a:solidFill>
            <a:srgbClr val="E4DCC8"/>
          </a:solidFill>
          <a:ln/>
        </p:spPr>
        <p:txBody>
          <a:bodyPr/>
          <a:lstStyle/>
          <a:p>
            <a:endParaRPr lang="en-IN"/>
          </a:p>
        </p:txBody>
      </p:sp>
      <p:sp>
        <p:nvSpPr>
          <p:cNvPr id="25" name="Text 22"/>
          <p:cNvSpPr txBox="1"/>
          <p:nvPr/>
        </p:nvSpPr>
        <p:spPr>
          <a:xfrm>
            <a:off x="6263640" y="3877056"/>
            <a:ext cx="4645152" cy="502920"/>
          </a:xfrm>
          <a:prstGeom prst="rect">
            <a:avLst/>
          </a:prstGeom>
          <a:noFill/>
          <a:ln/>
        </p:spPr>
        <p:txBody>
          <a:bodyPr wrap="square" lIns="0" tIns="0" rIns="0" bIns="0" rtlCol="0" anchor="ctr"/>
          <a:lstStyle/>
          <a:p>
            <a:pPr marL="0" indent="0">
              <a:buNone/>
            </a:pPr>
            <a:r>
              <a:rPr lang="en-US" sz="1300" b="1" dirty="0">
                <a:solidFill>
                  <a:srgbClr val="8C3B2E"/>
                </a:solidFill>
                <a:latin typeface="Cambria" pitchFamily="34" charset="0"/>
                <a:ea typeface="Cambria" pitchFamily="34" charset="-122"/>
                <a:cs typeface="Cambria" pitchFamily="34" charset="-120"/>
              </a:rPr>
              <a:t>SCHEDULE III — NOT Taxable (neither goods nor services)</a:t>
            </a:r>
            <a:endParaRPr lang="en-US" sz="1300" dirty="0"/>
          </a:p>
        </p:txBody>
      </p:sp>
      <p:sp>
        <p:nvSpPr>
          <p:cNvPr id="26" name="Text 23"/>
          <p:cNvSpPr txBox="1"/>
          <p:nvPr/>
        </p:nvSpPr>
        <p:spPr>
          <a:xfrm>
            <a:off x="6263640" y="4370832"/>
            <a:ext cx="4645152" cy="1783080"/>
          </a:xfrm>
          <a:prstGeom prst="rect">
            <a:avLst/>
          </a:prstGeom>
          <a:noFill/>
          <a:ln/>
        </p:spPr>
        <p:txBody>
          <a:bodyPr wrap="square" lIns="0" tIns="0" rIns="0" bIns="0" rtlCol="0" anchor="ctr"/>
          <a:lstStyle/>
          <a:p>
            <a:pPr marL="0" indent="0">
              <a:lnSpc>
                <a:spcPct val="112000"/>
              </a:lnSpc>
              <a:buNone/>
            </a:pPr>
            <a:r>
              <a:rPr lang="en-US" sz="1250" dirty="0">
                <a:solidFill>
                  <a:srgbClr val="1C2620"/>
                </a:solidFill>
                <a:latin typeface="Calibri" pitchFamily="34" charset="0"/>
                <a:ea typeface="Calibri" pitchFamily="34" charset="-122"/>
                <a:cs typeface="Calibri" pitchFamily="34" charset="-120"/>
              </a:rPr>
              <a:t>• Sale of LAND → outside GST</a:t>
            </a:r>
            <a:endParaRPr lang="en-US" sz="1250" dirty="0"/>
          </a:p>
          <a:p>
            <a:pPr marL="0" indent="0">
              <a:lnSpc>
                <a:spcPct val="112000"/>
              </a:lnSpc>
              <a:buNone/>
            </a:pPr>
            <a:r>
              <a:rPr lang="en-US" sz="1250" dirty="0">
                <a:solidFill>
                  <a:srgbClr val="1C2620"/>
                </a:solidFill>
                <a:latin typeface="Calibri" pitchFamily="34" charset="0"/>
                <a:ea typeface="Calibri" pitchFamily="34" charset="-122"/>
                <a:cs typeface="Calibri" pitchFamily="34" charset="-120"/>
              </a:rPr>
              <a:t>• Sale of BUILDING after Completion Certificate OR first occupation → outside GST</a:t>
            </a:r>
            <a:endParaRPr lang="en-US" sz="1250" dirty="0"/>
          </a:p>
          <a:p>
            <a:pPr marL="0" indent="0">
              <a:lnSpc>
                <a:spcPct val="112000"/>
              </a:lnSpc>
              <a:buNone/>
            </a:pPr>
            <a:endParaRPr lang="en-US" sz="1250" dirty="0"/>
          </a:p>
          <a:p>
            <a:pPr marL="0" indent="0">
              <a:lnSpc>
                <a:spcPct val="112000"/>
              </a:lnSpc>
              <a:buNone/>
            </a:pPr>
            <a:r>
              <a:rPr lang="en-US" sz="1250" dirty="0">
                <a:solidFill>
                  <a:srgbClr val="1C2620"/>
                </a:solidFill>
                <a:latin typeface="Calibri" pitchFamily="34" charset="0"/>
                <a:ea typeface="Calibri" pitchFamily="34" charset="-122"/>
                <a:cs typeface="Calibri" pitchFamily="34" charset="-120"/>
              </a:rPr>
              <a:t>CUT-OFF: CC or first occupation, whichever is earlier. Before → taxable service. After → outside GST.</a:t>
            </a:r>
            <a:endParaRPr lang="en-US" sz="1250" dirty="0"/>
          </a:p>
        </p:txBody>
      </p:sp>
      <p:sp>
        <p:nvSpPr>
          <p:cNvPr id="27" name="Text 24"/>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4</a:t>
            </a:r>
            <a:endParaRPr lang="en-US" sz="1100" dirty="0"/>
          </a:p>
        </p:txBody>
      </p:sp>
      <p:pic>
        <p:nvPicPr>
          <p:cNvPr id="29" name="Picture 28">
            <a:extLst>
              <a:ext uri="{FF2B5EF4-FFF2-40B4-BE49-F238E27FC236}">
                <a16:creationId xmlns:a16="http://schemas.microsoft.com/office/drawing/2014/main" id="{6251F51E-426B-883A-5780-BED66D6A65BD}"/>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30" name="TextBox 29">
            <a:extLst>
              <a:ext uri="{FF2B5EF4-FFF2-40B4-BE49-F238E27FC236}">
                <a16:creationId xmlns:a16="http://schemas.microsoft.com/office/drawing/2014/main" id="{CF2C77F7-E6FF-B246-344C-CA46854146C6}"/>
              </a:ext>
            </a:extLst>
          </p:cNvPr>
          <p:cNvSpPr txBox="1"/>
          <p:nvPr/>
        </p:nvSpPr>
        <p:spPr>
          <a:xfrm>
            <a:off x="3310128" y="6430447"/>
            <a:ext cx="5925312" cy="369332"/>
          </a:xfrm>
          <a:prstGeom prst="rect">
            <a:avLst/>
          </a:prstGeom>
          <a:noFill/>
        </p:spPr>
        <p:txBody>
          <a:bodyPr wrap="square" rtlCol="0">
            <a:spAutoFit/>
          </a:bodyPr>
          <a:lstStyle/>
          <a:p>
            <a:r>
              <a:rPr lang="en-US" b="1">
                <a:solidFill>
                  <a:schemeClr val="bg2">
                    <a:lumMod val="10000"/>
                  </a:schemeClr>
                </a:solidFill>
                <a:latin typeface="Calibri" pitchFamily="34" charset="0"/>
                <a:ea typeface="Calibri" pitchFamily="34" charset="-122"/>
                <a:cs typeface="Calibri" pitchFamily="34" charset="-120"/>
              </a:rPr>
              <a:t>Email:  info@ada.org.in        WhatsApp- +91-9810893243</a:t>
            </a:r>
            <a:endParaRPr lang="en-US" dirty="0">
              <a:solidFill>
                <a:schemeClr val="bg2">
                  <a:lumMod val="1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STATUTORY TEXT — SCHEDULE II &amp; III</a:t>
            </a:r>
            <a:endParaRPr lang="en-US" sz="1400" dirty="0"/>
          </a:p>
        </p:txBody>
      </p:sp>
      <p:sp>
        <p:nvSpPr>
          <p:cNvPr id="4" name="Text 1"/>
          <p:cNvSpPr txBox="1"/>
          <p:nvPr/>
        </p:nvSpPr>
        <p:spPr>
          <a:xfrm>
            <a:off x="548640" y="713232"/>
            <a:ext cx="9418320" cy="822960"/>
          </a:xfrm>
          <a:prstGeom prst="rect">
            <a:avLst/>
          </a:prstGeom>
          <a:noFill/>
          <a:ln/>
        </p:spPr>
        <p:txBody>
          <a:bodyPr wrap="square" lIns="0" tIns="0" rIns="0" bIns="0" rtlCol="0" anchor="ctr"/>
          <a:lstStyle/>
          <a:p>
            <a:pPr marL="0" indent="0">
              <a:buNone/>
            </a:pPr>
            <a:r>
              <a:rPr lang="en-US" sz="3200" b="1" dirty="0">
                <a:solidFill>
                  <a:srgbClr val="1C2620"/>
                </a:solidFill>
                <a:latin typeface="Cambria" pitchFamily="34" charset="0"/>
                <a:ea typeface="Cambria" pitchFamily="34" charset="-122"/>
                <a:cs typeface="Cambria" pitchFamily="34" charset="-120"/>
              </a:rPr>
              <a:t>Construction vs Sale of Land — the Dividing Line</a:t>
            </a:r>
            <a:endParaRPr lang="en-US" sz="3200" dirty="0"/>
          </a:p>
        </p:txBody>
      </p:sp>
      <p:sp>
        <p:nvSpPr>
          <p:cNvPr id="5" name="Shape 2"/>
          <p:cNvSpPr/>
          <p:nvPr/>
        </p:nvSpPr>
        <p:spPr>
          <a:xfrm>
            <a:off x="548640" y="2057400"/>
            <a:ext cx="5257800" cy="3977640"/>
          </a:xfrm>
          <a:prstGeom prst="roundRect">
            <a:avLst>
              <a:gd name="adj" fmla="val 1839"/>
            </a:avLst>
          </a:prstGeom>
          <a:solidFill>
            <a:srgbClr val="D8E7DC"/>
          </a:solidFill>
          <a:ln/>
        </p:spPr>
        <p:txBody>
          <a:bodyPr/>
          <a:lstStyle/>
          <a:p>
            <a:endParaRPr lang="en-IN"/>
          </a:p>
        </p:txBody>
      </p:sp>
      <p:sp>
        <p:nvSpPr>
          <p:cNvPr id="6" name="Shape 3"/>
          <p:cNvSpPr/>
          <p:nvPr/>
        </p:nvSpPr>
        <p:spPr>
          <a:xfrm>
            <a:off x="777240" y="2286000"/>
            <a:ext cx="502920" cy="502920"/>
          </a:xfrm>
          <a:prstGeom prst="ellipse">
            <a:avLst/>
          </a:prstGeom>
          <a:solidFill>
            <a:srgbClr val="155B39"/>
          </a:solidFill>
          <a:ln/>
        </p:spPr>
        <p:txBody>
          <a:bodyPr/>
          <a:lstStyle/>
          <a:p>
            <a:endParaRPr lang="en-IN"/>
          </a:p>
        </p:txBody>
      </p:sp>
      <p:pic>
        <p:nvPicPr>
          <p:cNvPr id="7" name="Image 1" descr="/tmp/claude-0/-home-claude/d7410d37-77f0-5a1e-9751-7a1d52b9708e/scratchpad/work/assets/icon_building.png"/>
          <p:cNvPicPr>
            <a:picLocks noChangeAspect="1"/>
          </p:cNvPicPr>
          <p:nvPr/>
        </p:nvPicPr>
        <p:blipFill>
          <a:blip r:embed="rId3"/>
          <a:stretch>
            <a:fillRect/>
          </a:stretch>
        </p:blipFill>
        <p:spPr>
          <a:xfrm>
            <a:off x="847649" y="2356409"/>
            <a:ext cx="362102" cy="362102"/>
          </a:xfrm>
          <a:prstGeom prst="rect">
            <a:avLst/>
          </a:prstGeom>
        </p:spPr>
      </p:pic>
      <p:sp>
        <p:nvSpPr>
          <p:cNvPr id="8" name="Text 4"/>
          <p:cNvSpPr txBox="1"/>
          <p:nvPr/>
        </p:nvSpPr>
        <p:spPr>
          <a:xfrm>
            <a:off x="1417320" y="2258568"/>
            <a:ext cx="4160520" cy="365760"/>
          </a:xfrm>
          <a:prstGeom prst="rect">
            <a:avLst/>
          </a:prstGeom>
          <a:noFill/>
          <a:ln/>
        </p:spPr>
        <p:txBody>
          <a:bodyPr wrap="square" lIns="0" tIns="0" rIns="0" bIns="0" rtlCol="0" anchor="ctr"/>
          <a:lstStyle/>
          <a:p>
            <a:pPr marL="0" indent="0">
              <a:buNone/>
            </a:pPr>
            <a:r>
              <a:rPr lang="en-US" sz="1700" b="1" dirty="0">
                <a:solidFill>
                  <a:srgbClr val="155B39"/>
                </a:solidFill>
                <a:latin typeface="Cambria" pitchFamily="34" charset="0"/>
                <a:ea typeface="Cambria" pitchFamily="34" charset="-122"/>
                <a:cs typeface="Cambria" pitchFamily="34" charset="-120"/>
              </a:rPr>
              <a:t>Schedule II, Para 5(b)</a:t>
            </a:r>
            <a:endParaRPr lang="en-US" sz="1700" dirty="0"/>
          </a:p>
        </p:txBody>
      </p:sp>
      <p:sp>
        <p:nvSpPr>
          <p:cNvPr id="9" name="Text 5"/>
          <p:cNvSpPr txBox="1"/>
          <p:nvPr/>
        </p:nvSpPr>
        <p:spPr>
          <a:xfrm>
            <a:off x="1417320" y="2587752"/>
            <a:ext cx="4160520" cy="320040"/>
          </a:xfrm>
          <a:prstGeom prst="rect">
            <a:avLst/>
          </a:prstGeom>
          <a:noFill/>
          <a:ln/>
        </p:spPr>
        <p:txBody>
          <a:bodyPr wrap="square" lIns="0" tIns="0" rIns="0" bIns="0" rtlCol="0" anchor="ctr"/>
          <a:lstStyle/>
          <a:p>
            <a:pPr marL="0" indent="0">
              <a:buNone/>
            </a:pPr>
            <a:r>
              <a:rPr lang="en-US" sz="1200" b="1" dirty="0">
                <a:solidFill>
                  <a:srgbClr val="6B6355"/>
                </a:solidFill>
                <a:latin typeface="Calibri" pitchFamily="34" charset="0"/>
                <a:ea typeface="Calibri" pitchFamily="34" charset="-122"/>
                <a:cs typeface="Calibri" pitchFamily="34" charset="-120"/>
              </a:rPr>
              <a:t>Deemed a SUPPLY OF SERVICE</a:t>
            </a:r>
            <a:endParaRPr lang="en-US" sz="1200" dirty="0"/>
          </a:p>
        </p:txBody>
      </p:sp>
      <p:sp>
        <p:nvSpPr>
          <p:cNvPr id="10" name="Text 6"/>
          <p:cNvSpPr txBox="1"/>
          <p:nvPr/>
        </p:nvSpPr>
        <p:spPr>
          <a:xfrm>
            <a:off x="777240" y="3017520"/>
            <a:ext cx="4800600" cy="1691640"/>
          </a:xfrm>
          <a:prstGeom prst="rect">
            <a:avLst/>
          </a:prstGeom>
          <a:noFill/>
          <a:ln/>
        </p:spPr>
        <p:txBody>
          <a:bodyPr wrap="square" lIns="0" tIns="0" rIns="0" bIns="0" rtlCol="0" anchor="ctr"/>
          <a:lstStyle/>
          <a:p>
            <a:pPr marL="0" indent="0">
              <a:lnSpc>
                <a:spcPct val="118000"/>
              </a:lnSpc>
              <a:buNone/>
            </a:pPr>
            <a:r>
              <a:rPr lang="en-US" sz="1300" i="1" dirty="0">
                <a:solidFill>
                  <a:srgbClr val="1C2620"/>
                </a:solidFill>
                <a:latin typeface="Calibri" pitchFamily="34" charset="0"/>
                <a:ea typeface="Calibri" pitchFamily="34" charset="-122"/>
                <a:cs typeface="Calibri" pitchFamily="34" charset="-120"/>
              </a:rPr>
              <a:t>“Construction of a complex, building, civil structure or a part thereof, including a complex or building intended for sale to a buyer, wholly or partly, </a:t>
            </a:r>
            <a:r>
              <a:rPr lang="en-US" sz="1300" b="1" i="1" dirty="0">
                <a:solidFill>
                  <a:srgbClr val="1C2620"/>
                </a:solidFill>
                <a:latin typeface="Calibri" pitchFamily="34" charset="0"/>
                <a:ea typeface="Calibri" pitchFamily="34" charset="-122"/>
                <a:cs typeface="Calibri" pitchFamily="34" charset="-120"/>
              </a:rPr>
              <a:t>except where the entire consideration has been received after issuance of completion certificate</a:t>
            </a:r>
            <a:r>
              <a:rPr lang="en-US" sz="1300" i="1" dirty="0">
                <a:solidFill>
                  <a:srgbClr val="1C2620"/>
                </a:solidFill>
                <a:latin typeface="Calibri" pitchFamily="34" charset="0"/>
                <a:ea typeface="Calibri" pitchFamily="34" charset="-122"/>
                <a:cs typeface="Calibri" pitchFamily="34" charset="-120"/>
              </a:rPr>
              <a:t>, where required, by the competent authority or </a:t>
            </a:r>
            <a:r>
              <a:rPr lang="en-US" sz="1300" b="1" i="1" dirty="0">
                <a:solidFill>
                  <a:srgbClr val="1C2620"/>
                </a:solidFill>
                <a:latin typeface="Calibri" pitchFamily="34" charset="0"/>
                <a:ea typeface="Calibri" pitchFamily="34" charset="-122"/>
                <a:cs typeface="Calibri" pitchFamily="34" charset="-120"/>
              </a:rPr>
              <a:t>after its first occupation, whichever is earlier.”</a:t>
            </a:r>
            <a:endParaRPr lang="en-US" sz="1300" dirty="0"/>
          </a:p>
        </p:txBody>
      </p:sp>
      <p:sp>
        <p:nvSpPr>
          <p:cNvPr id="11" name="Text 7"/>
          <p:cNvSpPr txBox="1"/>
          <p:nvPr/>
        </p:nvSpPr>
        <p:spPr>
          <a:xfrm>
            <a:off x="777240" y="4800600"/>
            <a:ext cx="4800600" cy="1051560"/>
          </a:xfrm>
          <a:prstGeom prst="rect">
            <a:avLst/>
          </a:prstGeom>
          <a:noFill/>
          <a:ln/>
        </p:spPr>
        <p:txBody>
          <a:bodyPr wrap="square" lIns="0" tIns="0" rIns="0" bIns="0" rtlCol="0" anchor="ctr"/>
          <a:lstStyle/>
          <a:p>
            <a:pPr marL="0" indent="0">
              <a:lnSpc>
                <a:spcPct val="115000"/>
              </a:lnSpc>
              <a:buNone/>
            </a:pPr>
            <a:r>
              <a:rPr lang="en-US" sz="1300" dirty="0">
                <a:solidFill>
                  <a:srgbClr val="6B6355"/>
                </a:solidFill>
                <a:latin typeface="Calibri" pitchFamily="34" charset="0"/>
                <a:ea typeface="Calibri" pitchFamily="34" charset="-122"/>
                <a:cs typeface="Calibri" pitchFamily="34" charset="-120"/>
              </a:rPr>
              <a:t>“Competent authority” includes a registered architect, a chartered engineer, or a licensed surveyor — not only the local sanctioning authority.</a:t>
            </a:r>
            <a:endParaRPr lang="en-US" sz="1300" dirty="0"/>
          </a:p>
        </p:txBody>
      </p:sp>
      <p:sp>
        <p:nvSpPr>
          <p:cNvPr id="12" name="Shape 8"/>
          <p:cNvSpPr/>
          <p:nvPr/>
        </p:nvSpPr>
        <p:spPr>
          <a:xfrm>
            <a:off x="6080760" y="2057400"/>
            <a:ext cx="5010912" cy="3977640"/>
          </a:xfrm>
          <a:prstGeom prst="roundRect">
            <a:avLst>
              <a:gd name="adj" fmla="val 1839"/>
            </a:avLst>
          </a:prstGeom>
          <a:solidFill>
            <a:srgbClr val="E4DCC8"/>
          </a:solidFill>
          <a:ln/>
        </p:spPr>
        <p:txBody>
          <a:bodyPr/>
          <a:lstStyle/>
          <a:p>
            <a:endParaRPr lang="en-IN"/>
          </a:p>
        </p:txBody>
      </p:sp>
      <p:sp>
        <p:nvSpPr>
          <p:cNvPr id="13" name="Shape 9"/>
          <p:cNvSpPr/>
          <p:nvPr/>
        </p:nvSpPr>
        <p:spPr>
          <a:xfrm>
            <a:off x="6309360" y="2286000"/>
            <a:ext cx="502920" cy="502920"/>
          </a:xfrm>
          <a:prstGeom prst="ellipse">
            <a:avLst/>
          </a:prstGeom>
          <a:solidFill>
            <a:srgbClr val="8C3B2E"/>
          </a:solidFill>
          <a:ln/>
        </p:spPr>
        <p:txBody>
          <a:bodyPr/>
          <a:lstStyle/>
          <a:p>
            <a:endParaRPr lang="en-IN"/>
          </a:p>
        </p:txBody>
      </p:sp>
      <p:pic>
        <p:nvPicPr>
          <p:cNvPr id="14" name="Image 2" descr="/tmp/claude-0/-home-claude/d7410d37-77f0-5a1e-9751-7a1d52b9708e/scratchpad/work/assets/icon_home.png"/>
          <p:cNvPicPr>
            <a:picLocks noChangeAspect="1"/>
          </p:cNvPicPr>
          <p:nvPr/>
        </p:nvPicPr>
        <p:blipFill>
          <a:blip r:embed="rId4"/>
          <a:stretch>
            <a:fillRect/>
          </a:stretch>
        </p:blipFill>
        <p:spPr>
          <a:xfrm>
            <a:off x="6379769" y="2356409"/>
            <a:ext cx="362102" cy="362102"/>
          </a:xfrm>
          <a:prstGeom prst="rect">
            <a:avLst/>
          </a:prstGeom>
        </p:spPr>
      </p:pic>
      <p:sp>
        <p:nvSpPr>
          <p:cNvPr id="15" name="Text 10"/>
          <p:cNvSpPr txBox="1"/>
          <p:nvPr/>
        </p:nvSpPr>
        <p:spPr>
          <a:xfrm>
            <a:off x="6949440" y="2258568"/>
            <a:ext cx="3913632" cy="365760"/>
          </a:xfrm>
          <a:prstGeom prst="rect">
            <a:avLst/>
          </a:prstGeom>
          <a:noFill/>
          <a:ln/>
        </p:spPr>
        <p:txBody>
          <a:bodyPr wrap="square" lIns="0" tIns="0" rIns="0" bIns="0" rtlCol="0" anchor="ctr"/>
          <a:lstStyle/>
          <a:p>
            <a:pPr marL="0" indent="0">
              <a:buNone/>
            </a:pPr>
            <a:r>
              <a:rPr lang="en-US" sz="1700" b="1" dirty="0">
                <a:solidFill>
                  <a:srgbClr val="8C3B2E"/>
                </a:solidFill>
                <a:latin typeface="Cambria" pitchFamily="34" charset="0"/>
                <a:ea typeface="Cambria" pitchFamily="34" charset="-122"/>
                <a:cs typeface="Cambria" pitchFamily="34" charset="-120"/>
              </a:rPr>
              <a:t>Schedule III, Para 5</a:t>
            </a:r>
            <a:endParaRPr lang="en-US" sz="1700" dirty="0"/>
          </a:p>
        </p:txBody>
      </p:sp>
      <p:sp>
        <p:nvSpPr>
          <p:cNvPr id="16" name="Text 11"/>
          <p:cNvSpPr txBox="1"/>
          <p:nvPr/>
        </p:nvSpPr>
        <p:spPr>
          <a:xfrm>
            <a:off x="6949440" y="2587752"/>
            <a:ext cx="3913632" cy="320040"/>
          </a:xfrm>
          <a:prstGeom prst="rect">
            <a:avLst/>
          </a:prstGeom>
          <a:noFill/>
          <a:ln/>
        </p:spPr>
        <p:txBody>
          <a:bodyPr wrap="square" lIns="0" tIns="0" rIns="0" bIns="0" rtlCol="0" anchor="ctr"/>
          <a:lstStyle/>
          <a:p>
            <a:pPr marL="0" indent="0">
              <a:buNone/>
            </a:pPr>
            <a:r>
              <a:rPr lang="en-US" sz="1200" b="1" dirty="0">
                <a:solidFill>
                  <a:srgbClr val="6B6355"/>
                </a:solidFill>
                <a:latin typeface="Calibri" pitchFamily="34" charset="0"/>
                <a:ea typeface="Calibri" pitchFamily="34" charset="-122"/>
                <a:cs typeface="Calibri" pitchFamily="34" charset="-120"/>
              </a:rPr>
              <a:t>NOT a supply — outside GST</a:t>
            </a:r>
            <a:endParaRPr lang="en-US" sz="1200" dirty="0"/>
          </a:p>
        </p:txBody>
      </p:sp>
      <p:sp>
        <p:nvSpPr>
          <p:cNvPr id="17" name="Text 12"/>
          <p:cNvSpPr txBox="1"/>
          <p:nvPr/>
        </p:nvSpPr>
        <p:spPr>
          <a:xfrm>
            <a:off x="6309360" y="3017520"/>
            <a:ext cx="4553712" cy="1051560"/>
          </a:xfrm>
          <a:prstGeom prst="rect">
            <a:avLst/>
          </a:prstGeom>
          <a:noFill/>
          <a:ln/>
        </p:spPr>
        <p:txBody>
          <a:bodyPr wrap="square" lIns="0" tIns="0" rIns="0" bIns="0" rtlCol="0" anchor="ctr"/>
          <a:lstStyle/>
          <a:p>
            <a:pPr marL="0" indent="0">
              <a:lnSpc>
                <a:spcPct val="118000"/>
              </a:lnSpc>
              <a:buNone/>
            </a:pPr>
            <a:r>
              <a:rPr lang="en-US" sz="1400" b="1" i="1" dirty="0">
                <a:solidFill>
                  <a:srgbClr val="1C2620"/>
                </a:solidFill>
                <a:latin typeface="Calibri" pitchFamily="34" charset="0"/>
                <a:ea typeface="Calibri" pitchFamily="34" charset="-122"/>
                <a:cs typeface="Calibri" pitchFamily="34" charset="-120"/>
              </a:rPr>
              <a:t>“Sale of land and, subject to clause (b) of paragraph 5 of Schedule II, sale of building.”</a:t>
            </a:r>
            <a:endParaRPr lang="en-US" sz="1400" dirty="0"/>
          </a:p>
        </p:txBody>
      </p:sp>
      <p:sp>
        <p:nvSpPr>
          <p:cNvPr id="18" name="Text 13"/>
          <p:cNvSpPr txBox="1"/>
          <p:nvPr/>
        </p:nvSpPr>
        <p:spPr>
          <a:xfrm>
            <a:off x="6309360" y="4206240"/>
            <a:ext cx="4553712" cy="1645920"/>
          </a:xfrm>
          <a:prstGeom prst="rect">
            <a:avLst/>
          </a:prstGeom>
          <a:noFill/>
          <a:ln/>
        </p:spPr>
        <p:txBody>
          <a:bodyPr wrap="square" lIns="0" tIns="0" rIns="0" bIns="0" rtlCol="0" anchor="ctr"/>
          <a:lstStyle/>
          <a:p>
            <a:pPr marL="0" indent="0">
              <a:lnSpc>
                <a:spcPct val="115000"/>
              </a:lnSpc>
              <a:buNone/>
            </a:pPr>
            <a:r>
              <a:rPr lang="en-US" sz="1200" dirty="0">
                <a:solidFill>
                  <a:srgbClr val="1C2620"/>
                </a:solidFill>
                <a:latin typeface="Calibri" pitchFamily="34" charset="0"/>
                <a:ea typeface="Calibri" pitchFamily="34" charset="-122"/>
                <a:cs typeface="Calibri" pitchFamily="34" charset="-120"/>
              </a:rPr>
              <a:t>Per Circular No. 177/09/2022-TRU (Q.14): land sold as-is, or after levelling / laying drainage, water or electricity lines, remains “sale of land” — no GST either way. (See next slide.)</a:t>
            </a:r>
            <a:endParaRPr lang="en-US" sz="1200" dirty="0"/>
          </a:p>
        </p:txBody>
      </p:sp>
      <p:sp>
        <p:nvSpPr>
          <p:cNvPr id="19" name="Text 14"/>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5</a:t>
            </a:r>
            <a:endParaRPr lang="en-US" sz="1100" dirty="0"/>
          </a:p>
        </p:txBody>
      </p:sp>
      <p:pic>
        <p:nvPicPr>
          <p:cNvPr id="21" name="Picture 20">
            <a:extLst>
              <a:ext uri="{FF2B5EF4-FFF2-40B4-BE49-F238E27FC236}">
                <a16:creationId xmlns:a16="http://schemas.microsoft.com/office/drawing/2014/main" id="{2938AB4E-3495-3857-89F6-974AAAA4AF93}"/>
              </a:ext>
            </a:extLst>
          </p:cNvPr>
          <p:cNvPicPr>
            <a:picLocks noChangeAspect="1"/>
          </p:cNvPicPr>
          <p:nvPr/>
        </p:nvPicPr>
        <p:blipFill>
          <a:blip r:embed="rId5"/>
          <a:stretch>
            <a:fillRect/>
          </a:stretch>
        </p:blipFill>
        <p:spPr>
          <a:xfrm>
            <a:off x="10424160" y="40862"/>
            <a:ext cx="1643063" cy="1259015"/>
          </a:xfrm>
          <a:prstGeom prst="rect">
            <a:avLst/>
          </a:prstGeom>
        </p:spPr>
      </p:pic>
      <p:sp>
        <p:nvSpPr>
          <p:cNvPr id="22" name="TextBox 21">
            <a:extLst>
              <a:ext uri="{FF2B5EF4-FFF2-40B4-BE49-F238E27FC236}">
                <a16:creationId xmlns:a16="http://schemas.microsoft.com/office/drawing/2014/main" id="{28184192-CF68-8DB3-10FF-18F158B4A0A9}"/>
              </a:ext>
            </a:extLst>
          </p:cNvPr>
          <p:cNvSpPr txBox="1"/>
          <p:nvPr/>
        </p:nvSpPr>
        <p:spPr>
          <a:xfrm>
            <a:off x="3457575" y="6510528"/>
            <a:ext cx="5543550" cy="369332"/>
          </a:xfrm>
          <a:prstGeom prst="rect">
            <a:avLst/>
          </a:prstGeom>
          <a:noFill/>
        </p:spPr>
        <p:txBody>
          <a:bodyPr wrap="square" rtlCol="0">
            <a:spAutoFit/>
          </a:bodyPr>
          <a:lstStyle/>
          <a:p>
            <a:r>
              <a:rPr lang="en-US"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dirty="0">
              <a:solidFill>
                <a:schemeClr val="bg2">
                  <a:lumMod val="1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CBIC CLARIFICATION — CIRCULAR 177/09/2022-TRU</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Is Sale of Levelled / Developed Land Taxable?</a:t>
            </a:r>
            <a:endParaRPr lang="en-US" sz="3400" dirty="0"/>
          </a:p>
        </p:txBody>
      </p:sp>
      <p:sp>
        <p:nvSpPr>
          <p:cNvPr id="5" name="Shape 2"/>
          <p:cNvSpPr/>
          <p:nvPr/>
        </p:nvSpPr>
        <p:spPr>
          <a:xfrm>
            <a:off x="548640" y="2011680"/>
            <a:ext cx="10543032" cy="868680"/>
          </a:xfrm>
          <a:prstGeom prst="roundRect">
            <a:avLst>
              <a:gd name="adj" fmla="val 7368"/>
            </a:avLst>
          </a:prstGeom>
          <a:solidFill>
            <a:srgbClr val="133A28"/>
          </a:solidFill>
          <a:ln/>
        </p:spPr>
        <p:txBody>
          <a:bodyPr/>
          <a:lstStyle/>
          <a:p>
            <a:endParaRPr lang="en-IN"/>
          </a:p>
        </p:txBody>
      </p:sp>
      <p:sp>
        <p:nvSpPr>
          <p:cNvPr id="6" name="Text 3"/>
          <p:cNvSpPr txBox="1"/>
          <p:nvPr/>
        </p:nvSpPr>
        <p:spPr>
          <a:xfrm>
            <a:off x="822960" y="2121408"/>
            <a:ext cx="10058400" cy="685800"/>
          </a:xfrm>
          <a:prstGeom prst="rect">
            <a:avLst/>
          </a:prstGeom>
          <a:noFill/>
          <a:ln/>
        </p:spPr>
        <p:txBody>
          <a:bodyPr wrap="square" lIns="0" tIns="0" rIns="0" bIns="0" rtlCol="0" anchor="ctr"/>
          <a:lstStyle/>
          <a:p>
            <a:pPr marL="0" indent="0">
              <a:lnSpc>
                <a:spcPct val="110000"/>
              </a:lnSpc>
              <a:buNone/>
            </a:pPr>
            <a:r>
              <a:rPr lang="en-US" sz="1700" b="1" dirty="0">
                <a:solidFill>
                  <a:srgbClr val="BD933F"/>
                </a:solidFill>
                <a:latin typeface="Cambria" pitchFamily="34" charset="0"/>
                <a:ea typeface="Cambria" pitchFamily="34" charset="-122"/>
                <a:cs typeface="Cambria" pitchFamily="34" charset="-120"/>
              </a:rPr>
              <a:t>Q.14  </a:t>
            </a:r>
            <a:r>
              <a:rPr lang="en-US" sz="1700" b="1" dirty="0">
                <a:solidFill>
                  <a:srgbClr val="FFFFFF"/>
                </a:solidFill>
                <a:latin typeface="Cambria" pitchFamily="34" charset="0"/>
                <a:ea typeface="Cambria" pitchFamily="34" charset="-122"/>
                <a:cs typeface="Cambria" pitchFamily="34" charset="-120"/>
              </a:rPr>
              <a:t>Whether sale of land after levelling, laying down of drainage lines, etc., is taxable under GST</a:t>
            </a:r>
            <a:endParaRPr lang="en-US" sz="1700" dirty="0"/>
          </a:p>
        </p:txBody>
      </p:sp>
      <p:sp>
        <p:nvSpPr>
          <p:cNvPr id="7" name="Shape 4"/>
          <p:cNvSpPr/>
          <p:nvPr/>
        </p:nvSpPr>
        <p:spPr>
          <a:xfrm>
            <a:off x="548640" y="3108960"/>
            <a:ext cx="10543032" cy="3063240"/>
          </a:xfrm>
          <a:prstGeom prst="roundRect">
            <a:avLst>
              <a:gd name="adj" fmla="val 2090"/>
            </a:avLst>
          </a:prstGeom>
          <a:solidFill>
            <a:srgbClr val="D8E7DC"/>
          </a:solidFill>
          <a:ln/>
        </p:spPr>
        <p:txBody>
          <a:bodyPr/>
          <a:lstStyle/>
          <a:p>
            <a:endParaRPr lang="en-IN"/>
          </a:p>
        </p:txBody>
      </p:sp>
      <p:sp>
        <p:nvSpPr>
          <p:cNvPr id="8" name="Shape 5"/>
          <p:cNvSpPr/>
          <p:nvPr/>
        </p:nvSpPr>
        <p:spPr>
          <a:xfrm>
            <a:off x="777240" y="3337560"/>
            <a:ext cx="502920" cy="502920"/>
          </a:xfrm>
          <a:prstGeom prst="ellipse">
            <a:avLst/>
          </a:prstGeom>
          <a:solidFill>
            <a:srgbClr val="155B39"/>
          </a:solidFill>
          <a:ln/>
        </p:spPr>
        <p:txBody>
          <a:bodyPr/>
          <a:lstStyle/>
          <a:p>
            <a:endParaRPr lang="en-IN"/>
          </a:p>
        </p:txBody>
      </p:sp>
      <p:pic>
        <p:nvPicPr>
          <p:cNvPr id="9" name="Image 1" descr="/tmp/claude-0/-home-claude/d7410d37-77f0-5a1e-9751-7a1d52b9708e/scratchpad/work/assets/icon_check.png"/>
          <p:cNvPicPr>
            <a:picLocks noChangeAspect="1"/>
          </p:cNvPicPr>
          <p:nvPr/>
        </p:nvPicPr>
        <p:blipFill>
          <a:blip r:embed="rId3"/>
          <a:stretch>
            <a:fillRect/>
          </a:stretch>
        </p:blipFill>
        <p:spPr>
          <a:xfrm>
            <a:off x="847649" y="3407969"/>
            <a:ext cx="362102" cy="362102"/>
          </a:xfrm>
          <a:prstGeom prst="rect">
            <a:avLst/>
          </a:prstGeom>
        </p:spPr>
      </p:pic>
      <p:sp>
        <p:nvSpPr>
          <p:cNvPr id="10" name="Text 6"/>
          <p:cNvSpPr txBox="1"/>
          <p:nvPr/>
        </p:nvSpPr>
        <p:spPr>
          <a:xfrm>
            <a:off x="1417320" y="3401568"/>
            <a:ext cx="8229600" cy="365760"/>
          </a:xfrm>
          <a:prstGeom prst="rect">
            <a:avLst/>
          </a:prstGeom>
          <a:noFill/>
          <a:ln/>
        </p:spPr>
        <p:txBody>
          <a:bodyPr wrap="square" lIns="0" tIns="0" rIns="0" bIns="0" rtlCol="0" anchor="ctr"/>
          <a:lstStyle/>
          <a:p>
            <a:pPr marL="0" indent="0">
              <a:buNone/>
            </a:pPr>
            <a:r>
              <a:rPr lang="en-US" sz="1500" b="1" dirty="0">
                <a:solidFill>
                  <a:srgbClr val="155B39"/>
                </a:solidFill>
                <a:latin typeface="Cambria" pitchFamily="34" charset="0"/>
                <a:ea typeface="Cambria" pitchFamily="34" charset="-122"/>
                <a:cs typeface="Cambria" pitchFamily="34" charset="-120"/>
              </a:rPr>
              <a:t>CBIC's Answer (paras 14.2 – 14.4)</a:t>
            </a:r>
            <a:endParaRPr lang="en-US" sz="1500" dirty="0"/>
          </a:p>
        </p:txBody>
      </p:sp>
      <p:sp>
        <p:nvSpPr>
          <p:cNvPr id="11" name="Text 7"/>
          <p:cNvSpPr txBox="1"/>
          <p:nvPr/>
        </p:nvSpPr>
        <p:spPr>
          <a:xfrm>
            <a:off x="868680" y="3886200"/>
            <a:ext cx="9875520" cy="777240"/>
          </a:xfrm>
          <a:prstGeom prst="rect">
            <a:avLst/>
          </a:prstGeom>
          <a:noFill/>
          <a:ln/>
        </p:spPr>
        <p:txBody>
          <a:bodyPr wrap="square" lIns="0" tIns="0" rIns="0" bIns="0" rtlCol="0" anchor="ctr"/>
          <a:lstStyle/>
          <a:p>
            <a:pPr marL="0" indent="0">
              <a:lnSpc>
                <a:spcPct val="115000"/>
              </a:lnSpc>
              <a:buNone/>
            </a:pPr>
            <a:r>
              <a:rPr lang="en-US" sz="1350" dirty="0">
                <a:solidFill>
                  <a:srgbClr val="1C2620"/>
                </a:solidFill>
                <a:latin typeface="Calibri" pitchFamily="34" charset="0"/>
                <a:ea typeface="Calibri" pitchFamily="34" charset="-122"/>
                <a:cs typeface="Calibri" pitchFamily="34" charset="-120"/>
              </a:rPr>
              <a:t>•  As per Sl. No. (5) of Schedule III of the CGST Act, 2017, ‘sale of land’ is neither a supply of goods nor a supply of services.</a:t>
            </a:r>
            <a:endParaRPr lang="en-US" sz="1350" dirty="0"/>
          </a:p>
        </p:txBody>
      </p:sp>
      <p:sp>
        <p:nvSpPr>
          <p:cNvPr id="12" name="Text 8"/>
          <p:cNvSpPr txBox="1"/>
          <p:nvPr/>
        </p:nvSpPr>
        <p:spPr>
          <a:xfrm>
            <a:off x="868680" y="4663440"/>
            <a:ext cx="9875520" cy="777240"/>
          </a:xfrm>
          <a:prstGeom prst="rect">
            <a:avLst/>
          </a:prstGeom>
          <a:noFill/>
          <a:ln/>
        </p:spPr>
        <p:txBody>
          <a:bodyPr wrap="square" lIns="0" tIns="0" rIns="0" bIns="0" rtlCol="0" anchor="ctr"/>
          <a:lstStyle/>
          <a:p>
            <a:pPr marL="0" indent="0">
              <a:lnSpc>
                <a:spcPct val="115000"/>
              </a:lnSpc>
              <a:buNone/>
            </a:pPr>
            <a:r>
              <a:rPr lang="en-US" sz="1350" dirty="0">
                <a:solidFill>
                  <a:srgbClr val="1C2620"/>
                </a:solidFill>
                <a:latin typeface="Calibri" pitchFamily="34" charset="0"/>
                <a:ea typeface="Calibri" pitchFamily="34" charset="-122"/>
                <a:cs typeface="Calibri" pitchFamily="34" charset="-120"/>
              </a:rPr>
              <a:t>•  Land may be sold either as it is, or after some development such as levelling, laying down of drainage lines, water lines, electricity lines, etc. Sale of such developed land is also ‘sale of land’ and is covered by Sr. No. 5 of Schedule III — it does not attract GST.</a:t>
            </a:r>
            <a:endParaRPr lang="en-US" sz="1350" dirty="0"/>
          </a:p>
        </p:txBody>
      </p:sp>
      <p:sp>
        <p:nvSpPr>
          <p:cNvPr id="13" name="Text 9"/>
          <p:cNvSpPr txBox="1"/>
          <p:nvPr/>
        </p:nvSpPr>
        <p:spPr>
          <a:xfrm>
            <a:off x="868680" y="5440680"/>
            <a:ext cx="9875520" cy="777240"/>
          </a:xfrm>
          <a:prstGeom prst="rect">
            <a:avLst/>
          </a:prstGeom>
          <a:noFill/>
          <a:ln/>
        </p:spPr>
        <p:txBody>
          <a:bodyPr wrap="square" lIns="0" tIns="0" rIns="0" bIns="0" rtlCol="0" anchor="ctr"/>
          <a:lstStyle/>
          <a:p>
            <a:pPr marL="0" indent="0">
              <a:lnSpc>
                <a:spcPct val="115000"/>
              </a:lnSpc>
              <a:buNone/>
            </a:pPr>
            <a:r>
              <a:rPr lang="en-US" sz="1350" dirty="0">
                <a:solidFill>
                  <a:srgbClr val="1C2620"/>
                </a:solidFill>
                <a:latin typeface="Calibri" pitchFamily="34" charset="0"/>
                <a:ea typeface="Calibri" pitchFamily="34" charset="-122"/>
                <a:cs typeface="Calibri" pitchFamily="34" charset="-120"/>
              </a:rPr>
              <a:t>•  CAUTION: any service provided for development of land (levelling, laying of drainage lines etc., as may be received by developers) shall attract GST at the applicable rate for such services — only the eventual sale of the land stays outside GST.</a:t>
            </a:r>
            <a:endParaRPr lang="en-US" sz="1350" dirty="0"/>
          </a:p>
        </p:txBody>
      </p:sp>
      <p:sp>
        <p:nvSpPr>
          <p:cNvPr id="14" name="Text 10"/>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6</a:t>
            </a:r>
            <a:endParaRPr lang="en-US" sz="1100" dirty="0"/>
          </a:p>
        </p:txBody>
      </p:sp>
      <p:pic>
        <p:nvPicPr>
          <p:cNvPr id="16" name="Picture 15">
            <a:extLst>
              <a:ext uri="{FF2B5EF4-FFF2-40B4-BE49-F238E27FC236}">
                <a16:creationId xmlns:a16="http://schemas.microsoft.com/office/drawing/2014/main" id="{8247E138-752D-888A-D9CB-1284C69CC4E5}"/>
              </a:ext>
            </a:extLst>
          </p:cNvPr>
          <p:cNvPicPr>
            <a:picLocks noChangeAspect="1"/>
          </p:cNvPicPr>
          <p:nvPr/>
        </p:nvPicPr>
        <p:blipFill>
          <a:blip r:embed="rId4"/>
          <a:stretch>
            <a:fillRect/>
          </a:stretch>
        </p:blipFill>
        <p:spPr>
          <a:xfrm>
            <a:off x="10424160" y="40862"/>
            <a:ext cx="1643063" cy="1259015"/>
          </a:xfrm>
          <a:prstGeom prst="rect">
            <a:avLst/>
          </a:prstGeom>
        </p:spPr>
      </p:pic>
      <p:sp>
        <p:nvSpPr>
          <p:cNvPr id="18" name="TextBox 17">
            <a:extLst>
              <a:ext uri="{FF2B5EF4-FFF2-40B4-BE49-F238E27FC236}">
                <a16:creationId xmlns:a16="http://schemas.microsoft.com/office/drawing/2014/main" id="{D9A228BB-11F1-7429-FF25-A8BA4250A044}"/>
              </a:ext>
            </a:extLst>
          </p:cNvPr>
          <p:cNvSpPr txBox="1"/>
          <p:nvPr/>
        </p:nvSpPr>
        <p:spPr>
          <a:xfrm>
            <a:off x="3141822" y="6415516"/>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VALUATION</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Section 15 — Determining the Value of Supply</a:t>
            </a:r>
            <a:endParaRPr lang="en-US" sz="3400" dirty="0"/>
          </a:p>
        </p:txBody>
      </p:sp>
      <p:sp>
        <p:nvSpPr>
          <p:cNvPr id="5" name="Shape 2"/>
          <p:cNvSpPr/>
          <p:nvPr/>
        </p:nvSpPr>
        <p:spPr>
          <a:xfrm>
            <a:off x="548640" y="2103120"/>
            <a:ext cx="6492240" cy="868680"/>
          </a:xfrm>
          <a:prstGeom prst="roundRect">
            <a:avLst>
              <a:gd name="adj" fmla="val 7368"/>
            </a:avLst>
          </a:prstGeom>
          <a:solidFill>
            <a:srgbClr val="133A28"/>
          </a:solidFill>
          <a:ln/>
        </p:spPr>
        <p:txBody>
          <a:bodyPr/>
          <a:lstStyle/>
          <a:p>
            <a:endParaRPr lang="en-IN"/>
          </a:p>
        </p:txBody>
      </p:sp>
      <p:sp>
        <p:nvSpPr>
          <p:cNvPr id="6" name="Text 3"/>
          <p:cNvSpPr txBox="1"/>
          <p:nvPr/>
        </p:nvSpPr>
        <p:spPr>
          <a:xfrm>
            <a:off x="822960" y="2103120"/>
            <a:ext cx="5943600" cy="868680"/>
          </a:xfrm>
          <a:prstGeom prst="rect">
            <a:avLst/>
          </a:prstGeom>
          <a:noFill/>
          <a:ln/>
        </p:spPr>
        <p:txBody>
          <a:bodyPr wrap="square" lIns="0" tIns="0" rIns="0" bIns="0" rtlCol="0" anchor="ctr"/>
          <a:lstStyle/>
          <a:p>
            <a:pPr marL="0" indent="0" algn="ctr">
              <a:buNone/>
            </a:pPr>
            <a:r>
              <a:rPr lang="en-US" sz="1550" b="1" dirty="0">
                <a:solidFill>
                  <a:srgbClr val="FFFFFF"/>
                </a:solidFill>
                <a:latin typeface="Cambria" pitchFamily="34" charset="0"/>
                <a:ea typeface="Cambria" pitchFamily="34" charset="-122"/>
                <a:cs typeface="Cambria" pitchFamily="34" charset="-120"/>
              </a:rPr>
              <a:t>Is the transaction value ascertainable, are the parties unrelated, and is the price the sole consideration?</a:t>
            </a:r>
            <a:endParaRPr lang="en-US" sz="1550" dirty="0"/>
          </a:p>
        </p:txBody>
      </p:sp>
      <p:sp>
        <p:nvSpPr>
          <p:cNvPr id="7" name="Text 4"/>
          <p:cNvSpPr txBox="1"/>
          <p:nvPr/>
        </p:nvSpPr>
        <p:spPr>
          <a:xfrm>
            <a:off x="548640" y="3017520"/>
            <a:ext cx="3108960" cy="320040"/>
          </a:xfrm>
          <a:prstGeom prst="rect">
            <a:avLst/>
          </a:prstGeom>
          <a:noFill/>
          <a:ln/>
        </p:spPr>
        <p:txBody>
          <a:bodyPr wrap="square" lIns="0" tIns="0" rIns="0" bIns="0" rtlCol="0" anchor="ctr"/>
          <a:lstStyle/>
          <a:p>
            <a:pPr marL="0" indent="0" algn="ctr">
              <a:buNone/>
            </a:pPr>
            <a:r>
              <a:rPr lang="en-US" sz="1250" b="1" dirty="0">
                <a:solidFill>
                  <a:srgbClr val="155B39"/>
                </a:solidFill>
                <a:latin typeface="Calibri" pitchFamily="34" charset="0"/>
                <a:ea typeface="Calibri" pitchFamily="34" charset="-122"/>
                <a:cs typeface="Calibri" pitchFamily="34" charset="-120"/>
              </a:rPr>
              <a:t>YES — all three</a:t>
            </a:r>
            <a:endParaRPr lang="en-US" sz="1250" dirty="0"/>
          </a:p>
        </p:txBody>
      </p:sp>
      <p:sp>
        <p:nvSpPr>
          <p:cNvPr id="8" name="Shape 5"/>
          <p:cNvSpPr/>
          <p:nvPr/>
        </p:nvSpPr>
        <p:spPr>
          <a:xfrm>
            <a:off x="548640" y="3383280"/>
            <a:ext cx="3108960" cy="1691640"/>
          </a:xfrm>
          <a:prstGeom prst="roundRect">
            <a:avLst>
              <a:gd name="adj" fmla="val 3784"/>
            </a:avLst>
          </a:prstGeom>
          <a:solidFill>
            <a:srgbClr val="D8E7DC"/>
          </a:solidFill>
          <a:ln/>
        </p:spPr>
        <p:txBody>
          <a:bodyPr/>
          <a:lstStyle/>
          <a:p>
            <a:endParaRPr lang="en-IN"/>
          </a:p>
        </p:txBody>
      </p:sp>
      <p:sp>
        <p:nvSpPr>
          <p:cNvPr id="9" name="Text 6"/>
          <p:cNvSpPr txBox="1"/>
          <p:nvPr/>
        </p:nvSpPr>
        <p:spPr>
          <a:xfrm>
            <a:off x="777240" y="3520440"/>
            <a:ext cx="2651760" cy="1417320"/>
          </a:xfrm>
          <a:prstGeom prst="rect">
            <a:avLst/>
          </a:prstGeom>
          <a:noFill/>
          <a:ln/>
        </p:spPr>
        <p:txBody>
          <a:bodyPr wrap="square" lIns="0" tIns="0" rIns="0" bIns="0" rtlCol="0" anchor="ctr"/>
          <a:lstStyle/>
          <a:p>
            <a:pPr marL="0" indent="0">
              <a:lnSpc>
                <a:spcPct val="120000"/>
              </a:lnSpc>
              <a:buNone/>
            </a:pPr>
            <a:r>
              <a:rPr lang="en-US" sz="1200" b="1" dirty="0">
                <a:solidFill>
                  <a:srgbClr val="1C2620"/>
                </a:solidFill>
                <a:latin typeface="Calibri" pitchFamily="34" charset="0"/>
                <a:ea typeface="Calibri" pitchFamily="34" charset="-122"/>
                <a:cs typeface="Calibri" pitchFamily="34" charset="-120"/>
              </a:rPr>
              <a:t>Use S.15(1) transaction value
</a:t>
            </a:r>
            <a:r>
              <a:rPr lang="en-US" sz="1200" dirty="0">
                <a:solidFill>
                  <a:srgbClr val="1C2620"/>
                </a:solidFill>
                <a:latin typeface="Calibri" pitchFamily="34" charset="0"/>
                <a:ea typeface="Calibri" pitchFamily="34" charset="-122"/>
                <a:cs typeface="Calibri" pitchFamily="34" charset="-120"/>
              </a:rPr>
              <a:t>+ S.15(2) inclusions (taxes, incidental expenses, interest/penalty for late payment, subsidies)
− S.15(3) discounts
</a:t>
            </a:r>
            <a:r>
              <a:rPr lang="en-US" sz="1200" b="1" dirty="0">
                <a:solidFill>
                  <a:srgbClr val="155B39"/>
                </a:solidFill>
                <a:latin typeface="Calibri" pitchFamily="34" charset="0"/>
                <a:ea typeface="Calibri" pitchFamily="34" charset="-122"/>
                <a:cs typeface="Calibri" pitchFamily="34" charset="-120"/>
              </a:rPr>
              <a:t>= FINAL TAXABLE VALUE</a:t>
            </a:r>
            <a:endParaRPr lang="en-US" sz="1200" dirty="0"/>
          </a:p>
        </p:txBody>
      </p:sp>
      <p:sp>
        <p:nvSpPr>
          <p:cNvPr id="10" name="Text 7"/>
          <p:cNvSpPr txBox="1"/>
          <p:nvPr/>
        </p:nvSpPr>
        <p:spPr>
          <a:xfrm>
            <a:off x="4069080" y="3017520"/>
            <a:ext cx="2971800" cy="320040"/>
          </a:xfrm>
          <a:prstGeom prst="rect">
            <a:avLst/>
          </a:prstGeom>
          <a:noFill/>
          <a:ln/>
        </p:spPr>
        <p:txBody>
          <a:bodyPr wrap="square" lIns="0" tIns="0" rIns="0" bIns="0" rtlCol="0" anchor="ctr"/>
          <a:lstStyle/>
          <a:p>
            <a:pPr marL="0" indent="0" algn="ctr">
              <a:buNone/>
            </a:pPr>
            <a:r>
              <a:rPr lang="en-US" sz="1250" b="1" dirty="0">
                <a:solidFill>
                  <a:srgbClr val="8C3B2E"/>
                </a:solidFill>
                <a:latin typeface="Calibri" pitchFamily="34" charset="0"/>
                <a:ea typeface="Calibri" pitchFamily="34" charset="-122"/>
                <a:cs typeface="Calibri" pitchFamily="34" charset="-120"/>
              </a:rPr>
              <a:t>IF ANY ANSWER IS NO</a:t>
            </a:r>
            <a:endParaRPr lang="en-US" sz="1250" dirty="0"/>
          </a:p>
        </p:txBody>
      </p:sp>
      <p:sp>
        <p:nvSpPr>
          <p:cNvPr id="11" name="Shape 8"/>
          <p:cNvSpPr/>
          <p:nvPr/>
        </p:nvSpPr>
        <p:spPr>
          <a:xfrm>
            <a:off x="4069080" y="3383280"/>
            <a:ext cx="2971800" cy="1691640"/>
          </a:xfrm>
          <a:prstGeom prst="roundRect">
            <a:avLst>
              <a:gd name="adj" fmla="val 3784"/>
            </a:avLst>
          </a:prstGeom>
          <a:solidFill>
            <a:srgbClr val="E4DCC8"/>
          </a:solidFill>
          <a:ln/>
        </p:spPr>
        <p:txBody>
          <a:bodyPr/>
          <a:lstStyle/>
          <a:p>
            <a:endParaRPr lang="en-IN"/>
          </a:p>
        </p:txBody>
      </p:sp>
      <p:sp>
        <p:nvSpPr>
          <p:cNvPr id="12" name="Text 9"/>
          <p:cNvSpPr txBox="1"/>
          <p:nvPr/>
        </p:nvSpPr>
        <p:spPr>
          <a:xfrm>
            <a:off x="4297680" y="3566160"/>
            <a:ext cx="2514600" cy="1325880"/>
          </a:xfrm>
          <a:prstGeom prst="rect">
            <a:avLst/>
          </a:prstGeom>
          <a:noFill/>
          <a:ln/>
        </p:spPr>
        <p:txBody>
          <a:bodyPr wrap="square" lIns="0" tIns="0" rIns="0" bIns="0" rtlCol="0" anchor="ctr"/>
          <a:lstStyle/>
          <a:p>
            <a:pPr marL="0" indent="0">
              <a:lnSpc>
                <a:spcPct val="120000"/>
              </a:lnSpc>
              <a:buNone/>
            </a:pPr>
            <a:r>
              <a:rPr lang="en-US" sz="1250" b="1" dirty="0">
                <a:solidFill>
                  <a:srgbClr val="1C2620"/>
                </a:solidFill>
                <a:latin typeface="Calibri" pitchFamily="34" charset="0"/>
                <a:ea typeface="Calibri" pitchFamily="34" charset="-122"/>
                <a:cs typeface="Calibri" pitchFamily="34" charset="-120"/>
              </a:rPr>
              <a:t>S.15(4) applies:
</a:t>
            </a:r>
            <a:r>
              <a:rPr lang="en-US" sz="1250" dirty="0">
                <a:solidFill>
                  <a:srgbClr val="1C2620"/>
                </a:solidFill>
                <a:latin typeface="Calibri" pitchFamily="34" charset="0"/>
                <a:ea typeface="Calibri" pitchFamily="34" charset="-122"/>
                <a:cs typeface="Calibri" pitchFamily="34" charset="-120"/>
              </a:rPr>
              <a:t>value determined ‘as may be prescribed’ — the </a:t>
            </a:r>
            <a:r>
              <a:rPr lang="en-US" sz="1250" b="1" dirty="0">
                <a:solidFill>
                  <a:srgbClr val="8C3B2E"/>
                </a:solidFill>
                <a:latin typeface="Calibri" pitchFamily="34" charset="0"/>
                <a:ea typeface="Calibri" pitchFamily="34" charset="-122"/>
                <a:cs typeface="Calibri" pitchFamily="34" charset="-120"/>
              </a:rPr>
              <a:t>Valuation Rules 27 to 31</a:t>
            </a:r>
            <a:r>
              <a:rPr lang="en-US" sz="1250" dirty="0">
                <a:solidFill>
                  <a:srgbClr val="1C2620"/>
                </a:solidFill>
                <a:latin typeface="Calibri" pitchFamily="34" charset="0"/>
                <a:ea typeface="Calibri" pitchFamily="34" charset="-122"/>
                <a:cs typeface="Calibri" pitchFamily="34" charset="-120"/>
              </a:rPr>
              <a:t> (see next slide).</a:t>
            </a:r>
            <a:endParaRPr lang="en-US" sz="1250" dirty="0"/>
          </a:p>
        </p:txBody>
      </p:sp>
      <p:sp>
        <p:nvSpPr>
          <p:cNvPr id="13" name="Shape 10"/>
          <p:cNvSpPr/>
          <p:nvPr/>
        </p:nvSpPr>
        <p:spPr>
          <a:xfrm>
            <a:off x="7452360" y="2103120"/>
            <a:ext cx="3639312" cy="2971800"/>
          </a:xfrm>
          <a:prstGeom prst="roundRect">
            <a:avLst>
              <a:gd name="adj" fmla="val 2462"/>
            </a:avLst>
          </a:prstGeom>
          <a:solidFill>
            <a:srgbClr val="F4EDE3"/>
          </a:solidFill>
          <a:ln/>
        </p:spPr>
        <p:txBody>
          <a:bodyPr/>
          <a:lstStyle/>
          <a:p>
            <a:endParaRPr lang="en-IN"/>
          </a:p>
        </p:txBody>
      </p:sp>
      <p:sp>
        <p:nvSpPr>
          <p:cNvPr id="14" name="Shape 11"/>
          <p:cNvSpPr/>
          <p:nvPr/>
        </p:nvSpPr>
        <p:spPr>
          <a:xfrm>
            <a:off x="7680960" y="2331720"/>
            <a:ext cx="502920" cy="502920"/>
          </a:xfrm>
          <a:prstGeom prst="ellipse">
            <a:avLst/>
          </a:prstGeom>
          <a:solidFill>
            <a:srgbClr val="BD933F"/>
          </a:solidFill>
          <a:ln/>
        </p:spPr>
        <p:txBody>
          <a:bodyPr/>
          <a:lstStyle/>
          <a:p>
            <a:endParaRPr lang="en-IN"/>
          </a:p>
        </p:txBody>
      </p:sp>
      <p:pic>
        <p:nvPicPr>
          <p:cNvPr id="15" name="Image 1" descr="/tmp/claude-0/-home-claude/d7410d37-77f0-5a1e-9751-7a1d52b9708e/scratchpad/work/assets/icon_calculator.png"/>
          <p:cNvPicPr>
            <a:picLocks noChangeAspect="1"/>
          </p:cNvPicPr>
          <p:nvPr/>
        </p:nvPicPr>
        <p:blipFill>
          <a:blip r:embed="rId3"/>
          <a:stretch>
            <a:fillRect/>
          </a:stretch>
        </p:blipFill>
        <p:spPr>
          <a:xfrm>
            <a:off x="7751369" y="2402129"/>
            <a:ext cx="362102" cy="362102"/>
          </a:xfrm>
          <a:prstGeom prst="rect">
            <a:avLst/>
          </a:prstGeom>
        </p:spPr>
      </p:pic>
      <p:sp>
        <p:nvSpPr>
          <p:cNvPr id="16" name="Text 12"/>
          <p:cNvSpPr txBox="1"/>
          <p:nvPr/>
        </p:nvSpPr>
        <p:spPr>
          <a:xfrm>
            <a:off x="8321040" y="2377440"/>
            <a:ext cx="2587752" cy="548640"/>
          </a:xfrm>
          <a:prstGeom prst="rect">
            <a:avLst/>
          </a:prstGeom>
          <a:noFill/>
          <a:ln/>
        </p:spPr>
        <p:txBody>
          <a:bodyPr wrap="square" lIns="0" tIns="0" rIns="0" bIns="0" rtlCol="0" anchor="ctr"/>
          <a:lstStyle/>
          <a:p>
            <a:pPr marL="0" indent="0">
              <a:buNone/>
            </a:pPr>
            <a:r>
              <a:rPr lang="en-US" sz="1400" b="1" dirty="0">
                <a:solidFill>
                  <a:srgbClr val="1C2620"/>
                </a:solidFill>
                <a:latin typeface="Cambria" pitchFamily="34" charset="0"/>
                <a:ea typeface="Cambria" pitchFamily="34" charset="-122"/>
                <a:cs typeface="Cambria" pitchFamily="34" charset="-120"/>
              </a:rPr>
              <a:t>Why This Matters for Real Estate</a:t>
            </a:r>
            <a:endParaRPr lang="en-US" sz="1400" dirty="0"/>
          </a:p>
        </p:txBody>
      </p:sp>
      <p:sp>
        <p:nvSpPr>
          <p:cNvPr id="17" name="Text 13"/>
          <p:cNvSpPr txBox="1"/>
          <p:nvPr/>
        </p:nvSpPr>
        <p:spPr>
          <a:xfrm>
            <a:off x="7680960" y="3017520"/>
            <a:ext cx="3182112" cy="2651760"/>
          </a:xfrm>
          <a:prstGeom prst="rect">
            <a:avLst/>
          </a:prstGeom>
          <a:noFill/>
          <a:ln/>
        </p:spPr>
        <p:txBody>
          <a:bodyPr wrap="square" lIns="0" tIns="0" rIns="0" bIns="0" rtlCol="0" anchor="ctr"/>
          <a:lstStyle/>
          <a:p>
            <a:pPr marL="0" indent="0">
              <a:lnSpc>
                <a:spcPct val="120000"/>
              </a:lnSpc>
              <a:buNone/>
            </a:pPr>
            <a:r>
              <a:rPr lang="en-US" sz="1200" dirty="0">
                <a:solidFill>
                  <a:srgbClr val="6B6355"/>
                </a:solidFill>
                <a:latin typeface="Calibri" pitchFamily="34" charset="0"/>
                <a:ea typeface="Calibri" pitchFamily="34" charset="-122"/>
                <a:cs typeface="Calibri" pitchFamily="34" charset="-120"/>
              </a:rPr>
              <a:t>JDA / TDR exchanges rarely have a simple cash price — the landowner is paid in constructed area, not money. That takes the transaction straight to Rule 27 (consideration not wholly in money) and Rule 28 (related-party transfers), which is exactly why these rules dominate JDA litigation.</a:t>
            </a:r>
            <a:endParaRPr lang="en-US" sz="1200" dirty="0"/>
          </a:p>
        </p:txBody>
      </p:sp>
      <p:sp>
        <p:nvSpPr>
          <p:cNvPr id="18" name="Text 14"/>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7</a:t>
            </a:r>
            <a:endParaRPr lang="en-US" sz="1100" dirty="0"/>
          </a:p>
        </p:txBody>
      </p:sp>
      <p:pic>
        <p:nvPicPr>
          <p:cNvPr id="20" name="Picture 19">
            <a:extLst>
              <a:ext uri="{FF2B5EF4-FFF2-40B4-BE49-F238E27FC236}">
                <a16:creationId xmlns:a16="http://schemas.microsoft.com/office/drawing/2014/main" id="{10225FA1-680C-82D5-F883-A6EDE73C20F9}"/>
              </a:ext>
            </a:extLst>
          </p:cNvPr>
          <p:cNvPicPr>
            <a:picLocks noChangeAspect="1"/>
          </p:cNvPicPr>
          <p:nvPr/>
        </p:nvPicPr>
        <p:blipFill>
          <a:blip r:embed="rId4"/>
          <a:stretch>
            <a:fillRect/>
          </a:stretch>
        </p:blipFill>
        <p:spPr>
          <a:xfrm>
            <a:off x="10424160" y="40862"/>
            <a:ext cx="1643063" cy="1259015"/>
          </a:xfrm>
          <a:prstGeom prst="rect">
            <a:avLst/>
          </a:prstGeom>
        </p:spPr>
      </p:pic>
      <p:sp>
        <p:nvSpPr>
          <p:cNvPr id="22" name="TextBox 21">
            <a:extLst>
              <a:ext uri="{FF2B5EF4-FFF2-40B4-BE49-F238E27FC236}">
                <a16:creationId xmlns:a16="http://schemas.microsoft.com/office/drawing/2014/main" id="{4E0D3DEB-4B5B-DB0F-F115-BFB81B854FDE}"/>
              </a:ext>
            </a:extLst>
          </p:cNvPr>
          <p:cNvSpPr txBox="1"/>
          <p:nvPr/>
        </p:nvSpPr>
        <p:spPr>
          <a:xfrm>
            <a:off x="3046810" y="6488668"/>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VALUATION OF SUPPLY</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Rules 27–31 — Valuation Rules</a:t>
            </a:r>
            <a:endParaRPr lang="en-US" sz="34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600" i="1" dirty="0">
                <a:solidFill>
                  <a:srgbClr val="6B6355"/>
                </a:solidFill>
                <a:latin typeface="Calibri" pitchFamily="34" charset="0"/>
                <a:ea typeface="Calibri" pitchFamily="34" charset="-122"/>
                <a:cs typeface="Calibri" pitchFamily="34" charset="-120"/>
              </a:rPr>
              <a:t>Critical for JDA, exchange transactions, and related-party dealings</a:t>
            </a:r>
            <a:endParaRPr lang="en-US" sz="1600" dirty="0"/>
          </a:p>
        </p:txBody>
      </p:sp>
      <p:sp>
        <p:nvSpPr>
          <p:cNvPr id="6" name="Shape 3"/>
          <p:cNvSpPr/>
          <p:nvPr/>
        </p:nvSpPr>
        <p:spPr>
          <a:xfrm>
            <a:off x="548640" y="2514600"/>
            <a:ext cx="2029968" cy="3291840"/>
          </a:xfrm>
          <a:prstGeom prst="roundRect">
            <a:avLst>
              <a:gd name="adj" fmla="val 3604"/>
            </a:avLst>
          </a:prstGeom>
          <a:solidFill>
            <a:srgbClr val="F4EDE3"/>
          </a:solidFill>
          <a:ln/>
        </p:spPr>
        <p:txBody>
          <a:bodyPr/>
          <a:lstStyle/>
          <a:p>
            <a:endParaRPr lang="en-IN"/>
          </a:p>
        </p:txBody>
      </p:sp>
      <p:sp>
        <p:nvSpPr>
          <p:cNvPr id="7" name="Shape 4"/>
          <p:cNvSpPr/>
          <p:nvPr/>
        </p:nvSpPr>
        <p:spPr>
          <a:xfrm>
            <a:off x="1280160" y="2770632"/>
            <a:ext cx="566928" cy="566928"/>
          </a:xfrm>
          <a:prstGeom prst="ellipse">
            <a:avLst/>
          </a:prstGeom>
          <a:solidFill>
            <a:srgbClr val="155B39"/>
          </a:solidFill>
          <a:ln/>
        </p:spPr>
        <p:txBody>
          <a:bodyPr/>
          <a:lstStyle/>
          <a:p>
            <a:endParaRPr lang="en-IN"/>
          </a:p>
        </p:txBody>
      </p:sp>
      <p:pic>
        <p:nvPicPr>
          <p:cNvPr id="8" name="Image 1" descr="/tmp/claude-0/-home-claude/d7410d37-77f0-5a1e-9751-7a1d52b9708e/scratchpad/work/assets/icon_exchange.png"/>
          <p:cNvPicPr>
            <a:picLocks noChangeAspect="1"/>
          </p:cNvPicPr>
          <p:nvPr/>
        </p:nvPicPr>
        <p:blipFill>
          <a:blip r:embed="rId3"/>
          <a:stretch>
            <a:fillRect/>
          </a:stretch>
        </p:blipFill>
        <p:spPr>
          <a:xfrm>
            <a:off x="1359530" y="2850002"/>
            <a:ext cx="408188" cy="408188"/>
          </a:xfrm>
          <a:prstGeom prst="rect">
            <a:avLst/>
          </a:prstGeom>
        </p:spPr>
      </p:pic>
      <p:sp>
        <p:nvSpPr>
          <p:cNvPr id="9" name="Text 5"/>
          <p:cNvSpPr txBox="1"/>
          <p:nvPr/>
        </p:nvSpPr>
        <p:spPr>
          <a:xfrm>
            <a:off x="640080" y="3474720"/>
            <a:ext cx="1847088" cy="320040"/>
          </a:xfrm>
          <a:prstGeom prst="rect">
            <a:avLst/>
          </a:prstGeom>
          <a:noFill/>
          <a:ln/>
        </p:spPr>
        <p:txBody>
          <a:bodyPr wrap="square" lIns="0" tIns="0" rIns="0" bIns="0" rtlCol="0" anchor="ctr"/>
          <a:lstStyle/>
          <a:p>
            <a:pPr marL="0" indent="0" algn="ctr">
              <a:buNone/>
            </a:pPr>
            <a:r>
              <a:rPr lang="en-US" sz="1600" b="1" dirty="0">
                <a:solidFill>
                  <a:srgbClr val="1C2620"/>
                </a:solidFill>
                <a:latin typeface="Cambria" pitchFamily="34" charset="0"/>
                <a:ea typeface="Cambria" pitchFamily="34" charset="-122"/>
                <a:cs typeface="Cambria" pitchFamily="34" charset="-120"/>
              </a:rPr>
              <a:t>Rule 27</a:t>
            </a:r>
            <a:endParaRPr lang="en-US" sz="1600" dirty="0"/>
          </a:p>
        </p:txBody>
      </p:sp>
      <p:sp>
        <p:nvSpPr>
          <p:cNvPr id="10" name="Text 6"/>
          <p:cNvSpPr txBox="1"/>
          <p:nvPr/>
        </p:nvSpPr>
        <p:spPr>
          <a:xfrm>
            <a:off x="658368" y="3813048"/>
            <a:ext cx="1810512" cy="594360"/>
          </a:xfrm>
          <a:prstGeom prst="rect">
            <a:avLst/>
          </a:prstGeom>
          <a:noFill/>
          <a:ln/>
        </p:spPr>
        <p:txBody>
          <a:bodyPr wrap="square" lIns="0" tIns="0" rIns="0" bIns="0" rtlCol="0" anchor="ctr"/>
          <a:lstStyle/>
          <a:p>
            <a:pPr marL="0" indent="0" algn="ctr">
              <a:lnSpc>
                <a:spcPct val="105000"/>
              </a:lnSpc>
              <a:buNone/>
            </a:pPr>
            <a:r>
              <a:rPr lang="en-US" sz="1250" b="1" i="1" dirty="0">
                <a:solidFill>
                  <a:srgbClr val="BD933F"/>
                </a:solidFill>
                <a:latin typeface="Calibri" pitchFamily="34" charset="0"/>
                <a:ea typeface="Calibri" pitchFamily="34" charset="-122"/>
                <a:cs typeface="Calibri" pitchFamily="34" charset="-120"/>
              </a:rPr>
              <a:t>Consideration not solely in money</a:t>
            </a:r>
            <a:endParaRPr lang="en-US" sz="1250" dirty="0"/>
          </a:p>
        </p:txBody>
      </p:sp>
      <p:sp>
        <p:nvSpPr>
          <p:cNvPr id="11" name="Text 7"/>
          <p:cNvSpPr txBox="1"/>
          <p:nvPr/>
        </p:nvSpPr>
        <p:spPr>
          <a:xfrm>
            <a:off x="676656" y="4389120"/>
            <a:ext cx="1773936" cy="1325880"/>
          </a:xfrm>
          <a:prstGeom prst="rect">
            <a:avLst/>
          </a:prstGeom>
          <a:noFill/>
          <a:ln/>
        </p:spPr>
        <p:txBody>
          <a:bodyPr wrap="square" lIns="0" tIns="0" rIns="0" bIns="0" rtlCol="0" anchor="ctr"/>
          <a:lstStyle/>
          <a:p>
            <a:pPr marL="0" indent="0">
              <a:lnSpc>
                <a:spcPct val="112000"/>
              </a:lnSpc>
              <a:buNone/>
            </a:pPr>
            <a:r>
              <a:rPr lang="en-US" sz="1100" dirty="0">
                <a:solidFill>
                  <a:srgbClr val="6B6355"/>
                </a:solidFill>
                <a:latin typeface="Calibri" pitchFamily="34" charset="0"/>
                <a:ea typeface="Calibri" pitchFamily="34" charset="-122"/>
                <a:cs typeface="Calibri" pitchFamily="34" charset="-120"/>
              </a:rPr>
              <a:t>OMV; if unavailable → value of like kind; if unavailable → 110% of cost. USED IN JDA: TDR given for apartments — value = OMV of similar apartments at the date of TDR transfer.</a:t>
            </a:r>
            <a:endParaRPr lang="en-US" sz="1100" dirty="0"/>
          </a:p>
        </p:txBody>
      </p:sp>
      <p:sp>
        <p:nvSpPr>
          <p:cNvPr id="12" name="Shape 8"/>
          <p:cNvSpPr/>
          <p:nvPr/>
        </p:nvSpPr>
        <p:spPr>
          <a:xfrm>
            <a:off x="2711196" y="2514600"/>
            <a:ext cx="2029968" cy="3291840"/>
          </a:xfrm>
          <a:prstGeom prst="roundRect">
            <a:avLst>
              <a:gd name="adj" fmla="val 3604"/>
            </a:avLst>
          </a:prstGeom>
          <a:solidFill>
            <a:srgbClr val="F4EDE3"/>
          </a:solidFill>
          <a:ln/>
        </p:spPr>
        <p:txBody>
          <a:bodyPr/>
          <a:lstStyle/>
          <a:p>
            <a:endParaRPr lang="en-IN"/>
          </a:p>
        </p:txBody>
      </p:sp>
      <p:sp>
        <p:nvSpPr>
          <p:cNvPr id="13" name="Shape 9"/>
          <p:cNvSpPr/>
          <p:nvPr/>
        </p:nvSpPr>
        <p:spPr>
          <a:xfrm>
            <a:off x="3442716" y="2770632"/>
            <a:ext cx="566928" cy="566928"/>
          </a:xfrm>
          <a:prstGeom prst="ellipse">
            <a:avLst/>
          </a:prstGeom>
          <a:solidFill>
            <a:srgbClr val="1F7A4D"/>
          </a:solidFill>
          <a:ln/>
        </p:spPr>
        <p:txBody>
          <a:bodyPr/>
          <a:lstStyle/>
          <a:p>
            <a:endParaRPr lang="en-IN"/>
          </a:p>
        </p:txBody>
      </p:sp>
      <p:pic>
        <p:nvPicPr>
          <p:cNvPr id="14" name="Image 2" descr="/tmp/claude-0/-home-claude/d7410d37-77f0-5a1e-9751-7a1d52b9708e/scratchpad/work/assets/icon_people.png"/>
          <p:cNvPicPr>
            <a:picLocks noChangeAspect="1"/>
          </p:cNvPicPr>
          <p:nvPr/>
        </p:nvPicPr>
        <p:blipFill>
          <a:blip r:embed="rId4"/>
          <a:stretch>
            <a:fillRect/>
          </a:stretch>
        </p:blipFill>
        <p:spPr>
          <a:xfrm>
            <a:off x="3522086" y="2850002"/>
            <a:ext cx="408188" cy="408188"/>
          </a:xfrm>
          <a:prstGeom prst="rect">
            <a:avLst/>
          </a:prstGeom>
        </p:spPr>
      </p:pic>
      <p:sp>
        <p:nvSpPr>
          <p:cNvPr id="15" name="Text 10"/>
          <p:cNvSpPr txBox="1"/>
          <p:nvPr/>
        </p:nvSpPr>
        <p:spPr>
          <a:xfrm>
            <a:off x="2802636" y="3474720"/>
            <a:ext cx="1847088" cy="320040"/>
          </a:xfrm>
          <a:prstGeom prst="rect">
            <a:avLst/>
          </a:prstGeom>
          <a:noFill/>
          <a:ln/>
        </p:spPr>
        <p:txBody>
          <a:bodyPr wrap="square" lIns="0" tIns="0" rIns="0" bIns="0" rtlCol="0" anchor="ctr"/>
          <a:lstStyle/>
          <a:p>
            <a:pPr marL="0" indent="0" algn="ctr">
              <a:buNone/>
            </a:pPr>
            <a:r>
              <a:rPr lang="en-US" sz="1600" b="1" dirty="0">
                <a:solidFill>
                  <a:srgbClr val="1C2620"/>
                </a:solidFill>
                <a:latin typeface="Cambria" pitchFamily="34" charset="0"/>
                <a:ea typeface="Cambria" pitchFamily="34" charset="-122"/>
                <a:cs typeface="Cambria" pitchFamily="34" charset="-120"/>
              </a:rPr>
              <a:t>Rule 28</a:t>
            </a:r>
            <a:endParaRPr lang="en-US" sz="1600" dirty="0"/>
          </a:p>
        </p:txBody>
      </p:sp>
      <p:sp>
        <p:nvSpPr>
          <p:cNvPr id="16" name="Text 11"/>
          <p:cNvSpPr txBox="1"/>
          <p:nvPr/>
        </p:nvSpPr>
        <p:spPr>
          <a:xfrm>
            <a:off x="2820924" y="3813048"/>
            <a:ext cx="1810512" cy="594360"/>
          </a:xfrm>
          <a:prstGeom prst="rect">
            <a:avLst/>
          </a:prstGeom>
          <a:noFill/>
          <a:ln/>
        </p:spPr>
        <p:txBody>
          <a:bodyPr wrap="square" lIns="0" tIns="0" rIns="0" bIns="0" rtlCol="0" anchor="ctr"/>
          <a:lstStyle/>
          <a:p>
            <a:pPr marL="0" indent="0" algn="ctr">
              <a:lnSpc>
                <a:spcPct val="105000"/>
              </a:lnSpc>
              <a:buNone/>
            </a:pPr>
            <a:r>
              <a:rPr lang="en-US" sz="1250" b="1" i="1" dirty="0">
                <a:solidFill>
                  <a:srgbClr val="BD933F"/>
                </a:solidFill>
                <a:latin typeface="Calibri" pitchFamily="34" charset="0"/>
                <a:ea typeface="Calibri" pitchFamily="34" charset="-122"/>
                <a:cs typeface="Calibri" pitchFamily="34" charset="-120"/>
              </a:rPr>
              <a:t>Related parties / distinct persons</a:t>
            </a:r>
            <a:endParaRPr lang="en-US" sz="1250" dirty="0"/>
          </a:p>
        </p:txBody>
      </p:sp>
      <p:sp>
        <p:nvSpPr>
          <p:cNvPr id="17" name="Text 12"/>
          <p:cNvSpPr txBox="1"/>
          <p:nvPr/>
        </p:nvSpPr>
        <p:spPr>
          <a:xfrm>
            <a:off x="2839212" y="4389120"/>
            <a:ext cx="1773936" cy="1325880"/>
          </a:xfrm>
          <a:prstGeom prst="rect">
            <a:avLst/>
          </a:prstGeom>
          <a:noFill/>
          <a:ln/>
        </p:spPr>
        <p:txBody>
          <a:bodyPr wrap="square" lIns="0" tIns="0" rIns="0" bIns="0" rtlCol="0" anchor="ctr"/>
          <a:lstStyle/>
          <a:p>
            <a:pPr marL="0" indent="0">
              <a:lnSpc>
                <a:spcPct val="112000"/>
              </a:lnSpc>
              <a:buNone/>
            </a:pPr>
            <a:r>
              <a:rPr lang="en-US" sz="1100" dirty="0">
                <a:solidFill>
                  <a:srgbClr val="6B6355"/>
                </a:solidFill>
                <a:latin typeface="Calibri" pitchFamily="34" charset="0"/>
                <a:ea typeface="Calibri" pitchFamily="34" charset="-122"/>
                <a:cs typeface="Calibri" pitchFamily="34" charset="-120"/>
              </a:rPr>
              <a:t>OMV; or value of like kind; or as per Rules 30/31. Applied when the TDR exchange is between related entities.</a:t>
            </a:r>
            <a:endParaRPr lang="en-US" sz="1100" dirty="0"/>
          </a:p>
        </p:txBody>
      </p:sp>
      <p:sp>
        <p:nvSpPr>
          <p:cNvPr id="18" name="Shape 13"/>
          <p:cNvSpPr/>
          <p:nvPr/>
        </p:nvSpPr>
        <p:spPr>
          <a:xfrm>
            <a:off x="4873752" y="2514600"/>
            <a:ext cx="2029968" cy="3291840"/>
          </a:xfrm>
          <a:prstGeom prst="roundRect">
            <a:avLst>
              <a:gd name="adj" fmla="val 3604"/>
            </a:avLst>
          </a:prstGeom>
          <a:solidFill>
            <a:srgbClr val="F4EDE3"/>
          </a:solidFill>
          <a:ln/>
        </p:spPr>
        <p:txBody>
          <a:bodyPr/>
          <a:lstStyle/>
          <a:p>
            <a:endParaRPr lang="en-IN"/>
          </a:p>
        </p:txBody>
      </p:sp>
      <p:sp>
        <p:nvSpPr>
          <p:cNvPr id="19" name="Shape 14"/>
          <p:cNvSpPr/>
          <p:nvPr/>
        </p:nvSpPr>
        <p:spPr>
          <a:xfrm>
            <a:off x="5605272" y="2770632"/>
            <a:ext cx="566928" cy="566928"/>
          </a:xfrm>
          <a:prstGeom prst="ellipse">
            <a:avLst/>
          </a:prstGeom>
          <a:solidFill>
            <a:srgbClr val="8C3B2E"/>
          </a:solidFill>
          <a:ln/>
        </p:spPr>
        <p:txBody>
          <a:bodyPr/>
          <a:lstStyle/>
          <a:p>
            <a:endParaRPr lang="en-IN"/>
          </a:p>
        </p:txBody>
      </p:sp>
      <p:pic>
        <p:nvPicPr>
          <p:cNvPr id="20" name="Image 3" descr="/tmp/claude-0/-home-claude/d7410d37-77f0-5a1e-9751-7a1d52b9708e/scratchpad/work/assets/icon_handshake.png"/>
          <p:cNvPicPr>
            <a:picLocks noChangeAspect="1"/>
          </p:cNvPicPr>
          <p:nvPr/>
        </p:nvPicPr>
        <p:blipFill>
          <a:blip r:embed="rId5"/>
          <a:stretch>
            <a:fillRect/>
          </a:stretch>
        </p:blipFill>
        <p:spPr>
          <a:xfrm>
            <a:off x="5684642" y="2850002"/>
            <a:ext cx="408188" cy="408188"/>
          </a:xfrm>
          <a:prstGeom prst="rect">
            <a:avLst/>
          </a:prstGeom>
        </p:spPr>
      </p:pic>
      <p:sp>
        <p:nvSpPr>
          <p:cNvPr id="21" name="Text 15"/>
          <p:cNvSpPr txBox="1"/>
          <p:nvPr/>
        </p:nvSpPr>
        <p:spPr>
          <a:xfrm>
            <a:off x="4965192" y="3474720"/>
            <a:ext cx="1847088" cy="320040"/>
          </a:xfrm>
          <a:prstGeom prst="rect">
            <a:avLst/>
          </a:prstGeom>
          <a:noFill/>
          <a:ln/>
        </p:spPr>
        <p:txBody>
          <a:bodyPr wrap="square" lIns="0" tIns="0" rIns="0" bIns="0" rtlCol="0" anchor="ctr"/>
          <a:lstStyle/>
          <a:p>
            <a:pPr marL="0" indent="0" algn="ctr">
              <a:buNone/>
            </a:pPr>
            <a:r>
              <a:rPr lang="en-US" sz="1600" b="1" dirty="0">
                <a:solidFill>
                  <a:srgbClr val="1C2620"/>
                </a:solidFill>
                <a:latin typeface="Cambria" pitchFamily="34" charset="0"/>
                <a:ea typeface="Cambria" pitchFamily="34" charset="-122"/>
                <a:cs typeface="Cambria" pitchFamily="34" charset="-120"/>
              </a:rPr>
              <a:t>Rule 29</a:t>
            </a:r>
            <a:endParaRPr lang="en-US" sz="1600" dirty="0"/>
          </a:p>
        </p:txBody>
      </p:sp>
      <p:sp>
        <p:nvSpPr>
          <p:cNvPr id="22" name="Text 16"/>
          <p:cNvSpPr txBox="1"/>
          <p:nvPr/>
        </p:nvSpPr>
        <p:spPr>
          <a:xfrm>
            <a:off x="4983480" y="3813048"/>
            <a:ext cx="1810512" cy="594360"/>
          </a:xfrm>
          <a:prstGeom prst="rect">
            <a:avLst/>
          </a:prstGeom>
          <a:noFill/>
          <a:ln/>
        </p:spPr>
        <p:txBody>
          <a:bodyPr wrap="square" lIns="0" tIns="0" rIns="0" bIns="0" rtlCol="0" anchor="ctr"/>
          <a:lstStyle/>
          <a:p>
            <a:pPr marL="0" indent="0" algn="ctr">
              <a:lnSpc>
                <a:spcPct val="105000"/>
              </a:lnSpc>
              <a:buNone/>
            </a:pPr>
            <a:r>
              <a:rPr lang="en-US" sz="1250" b="1" i="1" dirty="0">
                <a:solidFill>
                  <a:srgbClr val="BD933F"/>
                </a:solidFill>
                <a:latin typeface="Calibri" pitchFamily="34" charset="0"/>
                <a:ea typeface="Calibri" pitchFamily="34" charset="-122"/>
                <a:cs typeface="Calibri" pitchFamily="34" charset="-120"/>
              </a:rPr>
              <a:t>Agent–principal supply of goods</a:t>
            </a:r>
            <a:endParaRPr lang="en-US" sz="1250" dirty="0"/>
          </a:p>
        </p:txBody>
      </p:sp>
      <p:sp>
        <p:nvSpPr>
          <p:cNvPr id="23" name="Text 17"/>
          <p:cNvSpPr txBox="1"/>
          <p:nvPr/>
        </p:nvSpPr>
        <p:spPr>
          <a:xfrm>
            <a:off x="5001768" y="4389120"/>
            <a:ext cx="1773936" cy="1325880"/>
          </a:xfrm>
          <a:prstGeom prst="rect">
            <a:avLst/>
          </a:prstGeom>
          <a:noFill/>
          <a:ln/>
        </p:spPr>
        <p:txBody>
          <a:bodyPr wrap="square" lIns="0" tIns="0" rIns="0" bIns="0" rtlCol="0" anchor="ctr"/>
          <a:lstStyle/>
          <a:p>
            <a:pPr marL="0" indent="0">
              <a:lnSpc>
                <a:spcPct val="112000"/>
              </a:lnSpc>
              <a:buNone/>
            </a:pPr>
            <a:r>
              <a:rPr lang="en-US" sz="1100" dirty="0">
                <a:solidFill>
                  <a:srgbClr val="6B6355"/>
                </a:solidFill>
                <a:latin typeface="Calibri" pitchFamily="34" charset="0"/>
                <a:ea typeface="Calibri" pitchFamily="34" charset="-122"/>
                <a:cs typeface="Calibri" pitchFamily="34" charset="-120"/>
              </a:rPr>
              <a:t>90% of the price charged by the recipient to unrelated buyers, OR OMV — whichever is lower.</a:t>
            </a:r>
            <a:endParaRPr lang="en-US" sz="1100" dirty="0"/>
          </a:p>
        </p:txBody>
      </p:sp>
      <p:sp>
        <p:nvSpPr>
          <p:cNvPr id="24" name="Shape 18"/>
          <p:cNvSpPr/>
          <p:nvPr/>
        </p:nvSpPr>
        <p:spPr>
          <a:xfrm>
            <a:off x="7036308" y="2514600"/>
            <a:ext cx="2029968" cy="3291840"/>
          </a:xfrm>
          <a:prstGeom prst="roundRect">
            <a:avLst>
              <a:gd name="adj" fmla="val 3604"/>
            </a:avLst>
          </a:prstGeom>
          <a:solidFill>
            <a:srgbClr val="F4EDE3"/>
          </a:solidFill>
          <a:ln/>
        </p:spPr>
        <p:txBody>
          <a:bodyPr/>
          <a:lstStyle/>
          <a:p>
            <a:endParaRPr lang="en-IN"/>
          </a:p>
        </p:txBody>
      </p:sp>
      <p:sp>
        <p:nvSpPr>
          <p:cNvPr id="25" name="Shape 19"/>
          <p:cNvSpPr/>
          <p:nvPr/>
        </p:nvSpPr>
        <p:spPr>
          <a:xfrm>
            <a:off x="7767828" y="2770632"/>
            <a:ext cx="566928" cy="566928"/>
          </a:xfrm>
          <a:prstGeom prst="ellipse">
            <a:avLst/>
          </a:prstGeom>
          <a:solidFill>
            <a:srgbClr val="BD933F"/>
          </a:solidFill>
          <a:ln/>
        </p:spPr>
        <p:txBody>
          <a:bodyPr/>
          <a:lstStyle/>
          <a:p>
            <a:endParaRPr lang="en-IN"/>
          </a:p>
        </p:txBody>
      </p:sp>
      <p:pic>
        <p:nvPicPr>
          <p:cNvPr id="26" name="Image 4" descr="/tmp/claude-0/-home-claude/d7410d37-77f0-5a1e-9751-7a1d52b9708e/scratchpad/work/assets/icon_calculator.png"/>
          <p:cNvPicPr>
            <a:picLocks noChangeAspect="1"/>
          </p:cNvPicPr>
          <p:nvPr/>
        </p:nvPicPr>
        <p:blipFill>
          <a:blip r:embed="rId6"/>
          <a:stretch>
            <a:fillRect/>
          </a:stretch>
        </p:blipFill>
        <p:spPr>
          <a:xfrm>
            <a:off x="7847198" y="2850002"/>
            <a:ext cx="408188" cy="408188"/>
          </a:xfrm>
          <a:prstGeom prst="rect">
            <a:avLst/>
          </a:prstGeom>
        </p:spPr>
      </p:pic>
      <p:sp>
        <p:nvSpPr>
          <p:cNvPr id="27" name="Text 20"/>
          <p:cNvSpPr txBox="1"/>
          <p:nvPr/>
        </p:nvSpPr>
        <p:spPr>
          <a:xfrm>
            <a:off x="7127748" y="3474720"/>
            <a:ext cx="1847088" cy="320040"/>
          </a:xfrm>
          <a:prstGeom prst="rect">
            <a:avLst/>
          </a:prstGeom>
          <a:noFill/>
          <a:ln/>
        </p:spPr>
        <p:txBody>
          <a:bodyPr wrap="square" lIns="0" tIns="0" rIns="0" bIns="0" rtlCol="0" anchor="ctr"/>
          <a:lstStyle/>
          <a:p>
            <a:pPr marL="0" indent="0" algn="ctr">
              <a:buNone/>
            </a:pPr>
            <a:r>
              <a:rPr lang="en-US" sz="1600" b="1" dirty="0">
                <a:solidFill>
                  <a:srgbClr val="1C2620"/>
                </a:solidFill>
                <a:latin typeface="Cambria" pitchFamily="34" charset="0"/>
                <a:ea typeface="Cambria" pitchFamily="34" charset="-122"/>
                <a:cs typeface="Cambria" pitchFamily="34" charset="-120"/>
              </a:rPr>
              <a:t>Rule 30</a:t>
            </a:r>
            <a:endParaRPr lang="en-US" sz="1600" dirty="0"/>
          </a:p>
        </p:txBody>
      </p:sp>
      <p:sp>
        <p:nvSpPr>
          <p:cNvPr id="28" name="Text 21"/>
          <p:cNvSpPr txBox="1"/>
          <p:nvPr/>
        </p:nvSpPr>
        <p:spPr>
          <a:xfrm>
            <a:off x="7146036" y="3813048"/>
            <a:ext cx="1810512" cy="594360"/>
          </a:xfrm>
          <a:prstGeom prst="rect">
            <a:avLst/>
          </a:prstGeom>
          <a:noFill/>
          <a:ln/>
        </p:spPr>
        <p:txBody>
          <a:bodyPr wrap="square" lIns="0" tIns="0" rIns="0" bIns="0" rtlCol="0" anchor="ctr"/>
          <a:lstStyle/>
          <a:p>
            <a:pPr marL="0" indent="0" algn="ctr">
              <a:lnSpc>
                <a:spcPct val="105000"/>
              </a:lnSpc>
              <a:buNone/>
            </a:pPr>
            <a:r>
              <a:rPr lang="en-US" sz="1250" b="1" i="1" dirty="0">
                <a:solidFill>
                  <a:srgbClr val="BD933F"/>
                </a:solidFill>
                <a:latin typeface="Calibri" pitchFamily="34" charset="0"/>
                <a:ea typeface="Calibri" pitchFamily="34" charset="-122"/>
                <a:cs typeface="Calibri" pitchFamily="34" charset="-120"/>
              </a:rPr>
              <a:t>Cost-based valuation</a:t>
            </a:r>
            <a:endParaRPr lang="en-US" sz="1250" dirty="0"/>
          </a:p>
        </p:txBody>
      </p:sp>
      <p:sp>
        <p:nvSpPr>
          <p:cNvPr id="29" name="Text 22"/>
          <p:cNvSpPr txBox="1"/>
          <p:nvPr/>
        </p:nvSpPr>
        <p:spPr>
          <a:xfrm>
            <a:off x="7164324" y="4389120"/>
            <a:ext cx="1773936" cy="1325880"/>
          </a:xfrm>
          <a:prstGeom prst="rect">
            <a:avLst/>
          </a:prstGeom>
          <a:noFill/>
          <a:ln/>
        </p:spPr>
        <p:txBody>
          <a:bodyPr wrap="square" lIns="0" tIns="0" rIns="0" bIns="0" rtlCol="0" anchor="ctr"/>
          <a:lstStyle/>
          <a:p>
            <a:pPr marL="0" indent="0">
              <a:lnSpc>
                <a:spcPct val="112000"/>
              </a:lnSpc>
              <a:buNone/>
            </a:pPr>
            <a:r>
              <a:rPr lang="en-US" sz="1100" dirty="0">
                <a:solidFill>
                  <a:srgbClr val="6B6355"/>
                </a:solidFill>
                <a:latin typeface="Calibri" pitchFamily="34" charset="0"/>
                <a:ea typeface="Calibri" pitchFamily="34" charset="-122"/>
                <a:cs typeface="Calibri" pitchFamily="34" charset="-120"/>
              </a:rPr>
              <a:t>110% of the cost of production / acquisition / provision of service. Fallback when Rules 27–29 cannot determine value.</a:t>
            </a:r>
            <a:endParaRPr lang="en-US" sz="1100" dirty="0"/>
          </a:p>
        </p:txBody>
      </p:sp>
      <p:sp>
        <p:nvSpPr>
          <p:cNvPr id="30" name="Shape 23"/>
          <p:cNvSpPr/>
          <p:nvPr/>
        </p:nvSpPr>
        <p:spPr>
          <a:xfrm>
            <a:off x="9198864" y="2514600"/>
            <a:ext cx="2029968" cy="3291840"/>
          </a:xfrm>
          <a:prstGeom prst="roundRect">
            <a:avLst>
              <a:gd name="adj" fmla="val 3604"/>
            </a:avLst>
          </a:prstGeom>
          <a:solidFill>
            <a:srgbClr val="F4EDE3"/>
          </a:solidFill>
          <a:ln/>
        </p:spPr>
        <p:txBody>
          <a:bodyPr/>
          <a:lstStyle/>
          <a:p>
            <a:endParaRPr lang="en-IN"/>
          </a:p>
        </p:txBody>
      </p:sp>
      <p:sp>
        <p:nvSpPr>
          <p:cNvPr id="31" name="Shape 24"/>
          <p:cNvSpPr/>
          <p:nvPr/>
        </p:nvSpPr>
        <p:spPr>
          <a:xfrm>
            <a:off x="9930384" y="2770632"/>
            <a:ext cx="566928" cy="566928"/>
          </a:xfrm>
          <a:prstGeom prst="ellipse">
            <a:avLst/>
          </a:prstGeom>
          <a:solidFill>
            <a:srgbClr val="3F6B52"/>
          </a:solidFill>
          <a:ln/>
        </p:spPr>
        <p:txBody>
          <a:bodyPr/>
          <a:lstStyle/>
          <a:p>
            <a:endParaRPr lang="en-IN"/>
          </a:p>
        </p:txBody>
      </p:sp>
      <p:pic>
        <p:nvPicPr>
          <p:cNvPr id="32" name="Image 5" descr="/tmp/claude-0/-home-claude/d7410d37-77f0-5a1e-9751-7a1d52b9708e/scratchpad/work/assets/icon_flag.png"/>
          <p:cNvPicPr>
            <a:picLocks noChangeAspect="1"/>
          </p:cNvPicPr>
          <p:nvPr/>
        </p:nvPicPr>
        <p:blipFill>
          <a:blip r:embed="rId7"/>
          <a:stretch>
            <a:fillRect/>
          </a:stretch>
        </p:blipFill>
        <p:spPr>
          <a:xfrm>
            <a:off x="10009754" y="2850002"/>
            <a:ext cx="408188" cy="408188"/>
          </a:xfrm>
          <a:prstGeom prst="rect">
            <a:avLst/>
          </a:prstGeom>
        </p:spPr>
      </p:pic>
      <p:sp>
        <p:nvSpPr>
          <p:cNvPr id="33" name="Text 25"/>
          <p:cNvSpPr txBox="1"/>
          <p:nvPr/>
        </p:nvSpPr>
        <p:spPr>
          <a:xfrm>
            <a:off x="9290304" y="3474720"/>
            <a:ext cx="1847088" cy="320040"/>
          </a:xfrm>
          <a:prstGeom prst="rect">
            <a:avLst/>
          </a:prstGeom>
          <a:noFill/>
          <a:ln/>
        </p:spPr>
        <p:txBody>
          <a:bodyPr wrap="square" lIns="0" tIns="0" rIns="0" bIns="0" rtlCol="0" anchor="ctr"/>
          <a:lstStyle/>
          <a:p>
            <a:pPr marL="0" indent="0" algn="ctr">
              <a:buNone/>
            </a:pPr>
            <a:r>
              <a:rPr lang="en-US" sz="1600" b="1" dirty="0">
                <a:solidFill>
                  <a:srgbClr val="1C2620"/>
                </a:solidFill>
                <a:latin typeface="Cambria" pitchFamily="34" charset="0"/>
                <a:ea typeface="Cambria" pitchFamily="34" charset="-122"/>
                <a:cs typeface="Cambria" pitchFamily="34" charset="-120"/>
              </a:rPr>
              <a:t>Rule 31</a:t>
            </a:r>
            <a:endParaRPr lang="en-US" sz="1600" dirty="0"/>
          </a:p>
        </p:txBody>
      </p:sp>
      <p:sp>
        <p:nvSpPr>
          <p:cNvPr id="34" name="Text 26"/>
          <p:cNvSpPr txBox="1"/>
          <p:nvPr/>
        </p:nvSpPr>
        <p:spPr>
          <a:xfrm>
            <a:off x="9308592" y="3813048"/>
            <a:ext cx="1810512" cy="594360"/>
          </a:xfrm>
          <a:prstGeom prst="rect">
            <a:avLst/>
          </a:prstGeom>
          <a:noFill/>
          <a:ln/>
        </p:spPr>
        <p:txBody>
          <a:bodyPr wrap="square" lIns="0" tIns="0" rIns="0" bIns="0" rtlCol="0" anchor="ctr"/>
          <a:lstStyle/>
          <a:p>
            <a:pPr marL="0" indent="0" algn="ctr">
              <a:lnSpc>
                <a:spcPct val="105000"/>
              </a:lnSpc>
              <a:buNone/>
            </a:pPr>
            <a:r>
              <a:rPr lang="en-US" sz="1250" b="1" i="1" dirty="0">
                <a:solidFill>
                  <a:srgbClr val="BD933F"/>
                </a:solidFill>
                <a:latin typeface="Calibri" pitchFamily="34" charset="0"/>
                <a:ea typeface="Calibri" pitchFamily="34" charset="-122"/>
                <a:cs typeface="Calibri" pitchFamily="34" charset="-120"/>
              </a:rPr>
              <a:t>Residual method</a:t>
            </a:r>
            <a:endParaRPr lang="en-US" sz="1250" dirty="0"/>
          </a:p>
        </p:txBody>
      </p:sp>
      <p:sp>
        <p:nvSpPr>
          <p:cNvPr id="35" name="Text 27"/>
          <p:cNvSpPr txBox="1"/>
          <p:nvPr/>
        </p:nvSpPr>
        <p:spPr>
          <a:xfrm>
            <a:off x="9326880" y="4389120"/>
            <a:ext cx="1773936" cy="1325880"/>
          </a:xfrm>
          <a:prstGeom prst="rect">
            <a:avLst/>
          </a:prstGeom>
          <a:noFill/>
          <a:ln/>
        </p:spPr>
        <p:txBody>
          <a:bodyPr wrap="square" lIns="0" tIns="0" rIns="0" bIns="0" rtlCol="0" anchor="ctr"/>
          <a:lstStyle/>
          <a:p>
            <a:pPr marL="0" indent="0">
              <a:lnSpc>
                <a:spcPct val="112000"/>
              </a:lnSpc>
              <a:buNone/>
            </a:pPr>
            <a:r>
              <a:rPr lang="en-US" sz="1100" dirty="0">
                <a:solidFill>
                  <a:srgbClr val="6B6355"/>
                </a:solidFill>
                <a:latin typeface="Calibri" pitchFamily="34" charset="0"/>
                <a:ea typeface="Calibri" pitchFamily="34" charset="-122"/>
                <a:cs typeface="Calibri" pitchFamily="34" charset="-120"/>
              </a:rPr>
              <a:t>Reasonable means consistent with Section 15 principles. The last resort.</a:t>
            </a:r>
            <a:endParaRPr lang="en-US" sz="1100" dirty="0"/>
          </a:p>
        </p:txBody>
      </p:sp>
      <p:sp>
        <p:nvSpPr>
          <p:cNvPr id="36" name="Text 28"/>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8</a:t>
            </a:r>
            <a:endParaRPr lang="en-US" sz="1100" dirty="0"/>
          </a:p>
        </p:txBody>
      </p:sp>
      <p:pic>
        <p:nvPicPr>
          <p:cNvPr id="38" name="Picture 37">
            <a:extLst>
              <a:ext uri="{FF2B5EF4-FFF2-40B4-BE49-F238E27FC236}">
                <a16:creationId xmlns:a16="http://schemas.microsoft.com/office/drawing/2014/main" id="{E18D5847-B7EB-078C-B7F1-5679A388A830}"/>
              </a:ext>
            </a:extLst>
          </p:cNvPr>
          <p:cNvPicPr>
            <a:picLocks noChangeAspect="1"/>
          </p:cNvPicPr>
          <p:nvPr/>
        </p:nvPicPr>
        <p:blipFill>
          <a:blip r:embed="rId8"/>
          <a:stretch>
            <a:fillRect/>
          </a:stretch>
        </p:blipFill>
        <p:spPr>
          <a:xfrm>
            <a:off x="10424160" y="40862"/>
            <a:ext cx="1643063" cy="1259015"/>
          </a:xfrm>
          <a:prstGeom prst="rect">
            <a:avLst/>
          </a:prstGeom>
        </p:spPr>
      </p:pic>
      <p:sp>
        <p:nvSpPr>
          <p:cNvPr id="40" name="TextBox 39">
            <a:extLst>
              <a:ext uri="{FF2B5EF4-FFF2-40B4-BE49-F238E27FC236}">
                <a16:creationId xmlns:a16="http://schemas.microsoft.com/office/drawing/2014/main" id="{C88FAC60-FEEB-0C22-382B-0217153B15CF}"/>
              </a:ext>
            </a:extLst>
          </p:cNvPr>
          <p:cNvSpPr txBox="1"/>
          <p:nvPr/>
        </p:nvSpPr>
        <p:spPr>
          <a:xfrm>
            <a:off x="3046021" y="6415516"/>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TIME OF SUPPLY — CONTINUOUS SUPPLY OF SERVICES</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When Must the Invoice Be Raised?</a:t>
            </a:r>
            <a:endParaRPr lang="en-US" sz="3400" dirty="0"/>
          </a:p>
        </p:txBody>
      </p:sp>
      <p:sp>
        <p:nvSpPr>
          <p:cNvPr id="5" name="Shape 2"/>
          <p:cNvSpPr/>
          <p:nvPr/>
        </p:nvSpPr>
        <p:spPr>
          <a:xfrm>
            <a:off x="548640" y="2011680"/>
            <a:ext cx="5257800" cy="4069080"/>
          </a:xfrm>
          <a:prstGeom prst="roundRect">
            <a:avLst>
              <a:gd name="adj" fmla="val 1798"/>
            </a:avLst>
          </a:prstGeom>
          <a:solidFill>
            <a:srgbClr val="D8E7DC"/>
          </a:solidFill>
          <a:ln/>
        </p:spPr>
        <p:txBody>
          <a:bodyPr/>
          <a:lstStyle/>
          <a:p>
            <a:endParaRPr lang="en-IN"/>
          </a:p>
        </p:txBody>
      </p:sp>
      <p:sp>
        <p:nvSpPr>
          <p:cNvPr id="6" name="Shape 3"/>
          <p:cNvSpPr/>
          <p:nvPr/>
        </p:nvSpPr>
        <p:spPr>
          <a:xfrm>
            <a:off x="777240" y="2240280"/>
            <a:ext cx="502920" cy="502920"/>
          </a:xfrm>
          <a:prstGeom prst="ellipse">
            <a:avLst/>
          </a:prstGeom>
          <a:solidFill>
            <a:srgbClr val="155B39"/>
          </a:solidFill>
          <a:ln/>
        </p:spPr>
        <p:txBody>
          <a:bodyPr/>
          <a:lstStyle/>
          <a:p>
            <a:endParaRPr lang="en-IN"/>
          </a:p>
        </p:txBody>
      </p:sp>
      <p:pic>
        <p:nvPicPr>
          <p:cNvPr id="7" name="Image 1" descr="/tmp/claude-0/-home-claude/d7410d37-77f0-5a1e-9751-7a1d52b9708e/scratchpad/work/assets/icon_hourglass.png"/>
          <p:cNvPicPr>
            <a:picLocks noChangeAspect="1"/>
          </p:cNvPicPr>
          <p:nvPr/>
        </p:nvPicPr>
        <p:blipFill>
          <a:blip r:embed="rId3"/>
          <a:stretch>
            <a:fillRect/>
          </a:stretch>
        </p:blipFill>
        <p:spPr>
          <a:xfrm>
            <a:off x="847649" y="2310689"/>
            <a:ext cx="362102" cy="362102"/>
          </a:xfrm>
          <a:prstGeom prst="rect">
            <a:avLst/>
          </a:prstGeom>
        </p:spPr>
      </p:pic>
      <p:sp>
        <p:nvSpPr>
          <p:cNvPr id="8" name="Text 4"/>
          <p:cNvSpPr txBox="1"/>
          <p:nvPr/>
        </p:nvSpPr>
        <p:spPr>
          <a:xfrm>
            <a:off x="1417320" y="2194560"/>
            <a:ext cx="4160520" cy="685800"/>
          </a:xfrm>
          <a:prstGeom prst="rect">
            <a:avLst/>
          </a:prstGeom>
          <a:noFill/>
          <a:ln/>
        </p:spPr>
        <p:txBody>
          <a:bodyPr wrap="square" lIns="0" tIns="0" rIns="0" bIns="0" rtlCol="0" anchor="ctr"/>
          <a:lstStyle/>
          <a:p>
            <a:pPr marL="0" indent="0">
              <a:lnSpc>
                <a:spcPct val="105000"/>
              </a:lnSpc>
              <a:buNone/>
            </a:pPr>
            <a:r>
              <a:rPr lang="en-US" sz="1550" b="1" dirty="0">
                <a:solidFill>
                  <a:srgbClr val="155B39"/>
                </a:solidFill>
                <a:latin typeface="Cambria" pitchFamily="34" charset="0"/>
                <a:ea typeface="Cambria" pitchFamily="34" charset="-122"/>
                <a:cs typeface="Cambria" pitchFamily="34" charset="-120"/>
              </a:rPr>
              <a:t>Section 2(33) — “Continuous Supply of Services”</a:t>
            </a:r>
            <a:endParaRPr lang="en-US" sz="1550" dirty="0"/>
          </a:p>
        </p:txBody>
      </p:sp>
      <p:sp>
        <p:nvSpPr>
          <p:cNvPr id="9" name="Text 5"/>
          <p:cNvSpPr txBox="1"/>
          <p:nvPr/>
        </p:nvSpPr>
        <p:spPr>
          <a:xfrm>
            <a:off x="777240" y="2971800"/>
            <a:ext cx="4800600" cy="1828800"/>
          </a:xfrm>
          <a:prstGeom prst="rect">
            <a:avLst/>
          </a:prstGeom>
          <a:noFill/>
          <a:ln/>
        </p:spPr>
        <p:txBody>
          <a:bodyPr wrap="square" lIns="0" tIns="0" rIns="0" bIns="0" rtlCol="0" anchor="ctr"/>
          <a:lstStyle/>
          <a:p>
            <a:pPr marL="0" indent="0">
              <a:lnSpc>
                <a:spcPct val="118000"/>
              </a:lnSpc>
              <a:buNone/>
            </a:pPr>
            <a:r>
              <a:rPr lang="en-US" sz="1300" i="1" dirty="0">
                <a:solidFill>
                  <a:srgbClr val="1C2620"/>
                </a:solidFill>
                <a:latin typeface="Calibri" pitchFamily="34" charset="0"/>
                <a:ea typeface="Calibri" pitchFamily="34" charset="-122"/>
                <a:cs typeface="Calibri" pitchFamily="34" charset="-120"/>
              </a:rPr>
              <a:t>“A supply of services which is provided, or agreed to be provided, continuously or on recurrent basis, under a contract, for a period exceeding three months with periodic payment obligations, and includes such supply as the Government may, subject to such conditions as it may specify, notify.”</a:t>
            </a:r>
            <a:endParaRPr lang="en-US" sz="1300" dirty="0"/>
          </a:p>
        </p:txBody>
      </p:sp>
      <p:sp>
        <p:nvSpPr>
          <p:cNvPr id="10" name="Text 6"/>
          <p:cNvSpPr txBox="1"/>
          <p:nvPr/>
        </p:nvSpPr>
        <p:spPr>
          <a:xfrm>
            <a:off x="777240" y="4892040"/>
            <a:ext cx="4800600" cy="1097280"/>
          </a:xfrm>
          <a:prstGeom prst="rect">
            <a:avLst/>
          </a:prstGeom>
          <a:noFill/>
          <a:ln/>
        </p:spPr>
        <p:txBody>
          <a:bodyPr wrap="square" lIns="0" tIns="0" rIns="0" bIns="0" rtlCol="0" anchor="ctr"/>
          <a:lstStyle/>
          <a:p>
            <a:pPr marL="0" indent="0">
              <a:lnSpc>
                <a:spcPct val="115000"/>
              </a:lnSpc>
              <a:buNone/>
            </a:pPr>
            <a:r>
              <a:rPr lang="en-US" sz="1300" dirty="0">
                <a:solidFill>
                  <a:srgbClr val="6B6355"/>
                </a:solidFill>
                <a:latin typeface="Calibri" pitchFamily="34" charset="0"/>
                <a:ea typeface="Calibri" pitchFamily="34" charset="-122"/>
                <a:cs typeface="Calibri" pitchFamily="34" charset="-120"/>
              </a:rPr>
              <a:t>Four tests: (1) continuous / recurrent supply  (2) under a contract  (3) period exceeding 3 months  (4) periodic payment obligation. A JDA construction service to a landowner routinely satisfies all four.</a:t>
            </a:r>
            <a:endParaRPr lang="en-US" sz="1300" dirty="0"/>
          </a:p>
        </p:txBody>
      </p:sp>
      <p:sp>
        <p:nvSpPr>
          <p:cNvPr id="11" name="Shape 7"/>
          <p:cNvSpPr/>
          <p:nvPr/>
        </p:nvSpPr>
        <p:spPr>
          <a:xfrm>
            <a:off x="6080760" y="2011680"/>
            <a:ext cx="5010912" cy="4069080"/>
          </a:xfrm>
          <a:prstGeom prst="roundRect">
            <a:avLst>
              <a:gd name="adj" fmla="val 1798"/>
            </a:avLst>
          </a:prstGeom>
          <a:solidFill>
            <a:srgbClr val="F4EDE3"/>
          </a:solidFill>
          <a:ln/>
        </p:spPr>
        <p:txBody>
          <a:bodyPr/>
          <a:lstStyle/>
          <a:p>
            <a:endParaRPr lang="en-IN"/>
          </a:p>
        </p:txBody>
      </p:sp>
      <p:sp>
        <p:nvSpPr>
          <p:cNvPr id="12" name="Shape 8"/>
          <p:cNvSpPr/>
          <p:nvPr/>
        </p:nvSpPr>
        <p:spPr>
          <a:xfrm>
            <a:off x="6309360" y="2240280"/>
            <a:ext cx="502920" cy="502920"/>
          </a:xfrm>
          <a:prstGeom prst="ellipse">
            <a:avLst/>
          </a:prstGeom>
          <a:solidFill>
            <a:srgbClr val="BD933F"/>
          </a:solidFill>
          <a:ln/>
        </p:spPr>
        <p:txBody>
          <a:bodyPr/>
          <a:lstStyle/>
          <a:p>
            <a:endParaRPr lang="en-IN"/>
          </a:p>
        </p:txBody>
      </p:sp>
      <p:pic>
        <p:nvPicPr>
          <p:cNvPr id="13" name="Image 2" descr="/tmp/claude-0/-home-claude/d7410d37-77f0-5a1e-9751-7a1d52b9708e/scratchpad/work/assets/icon_receipt.png"/>
          <p:cNvPicPr>
            <a:picLocks noChangeAspect="1"/>
          </p:cNvPicPr>
          <p:nvPr/>
        </p:nvPicPr>
        <p:blipFill>
          <a:blip r:embed="rId4"/>
          <a:stretch>
            <a:fillRect/>
          </a:stretch>
        </p:blipFill>
        <p:spPr>
          <a:xfrm>
            <a:off x="6379769" y="2310689"/>
            <a:ext cx="362102" cy="362102"/>
          </a:xfrm>
          <a:prstGeom prst="rect">
            <a:avLst/>
          </a:prstGeom>
        </p:spPr>
      </p:pic>
      <p:sp>
        <p:nvSpPr>
          <p:cNvPr id="14" name="Text 9"/>
          <p:cNvSpPr txBox="1"/>
          <p:nvPr/>
        </p:nvSpPr>
        <p:spPr>
          <a:xfrm>
            <a:off x="6949440" y="2304288"/>
            <a:ext cx="3913632" cy="502920"/>
          </a:xfrm>
          <a:prstGeom prst="rect">
            <a:avLst/>
          </a:prstGeom>
          <a:noFill/>
          <a:ln/>
        </p:spPr>
        <p:txBody>
          <a:bodyPr wrap="square" lIns="0" tIns="0" rIns="0" bIns="0" rtlCol="0" anchor="ctr"/>
          <a:lstStyle/>
          <a:p>
            <a:pPr marL="0" indent="0">
              <a:buNone/>
            </a:pPr>
            <a:r>
              <a:rPr lang="en-US" sz="1550" b="1" dirty="0">
                <a:solidFill>
                  <a:srgbClr val="1C2620"/>
                </a:solidFill>
                <a:latin typeface="Cambria" pitchFamily="34" charset="0"/>
                <a:ea typeface="Cambria" pitchFamily="34" charset="-122"/>
                <a:cs typeface="Cambria" pitchFamily="34" charset="-120"/>
              </a:rPr>
              <a:t>Section 31(5) — Invoice Timing</a:t>
            </a:r>
            <a:endParaRPr lang="en-US" sz="1550" dirty="0"/>
          </a:p>
        </p:txBody>
      </p:sp>
      <p:sp>
        <p:nvSpPr>
          <p:cNvPr id="15" name="Text 10"/>
          <p:cNvSpPr txBox="1"/>
          <p:nvPr/>
        </p:nvSpPr>
        <p:spPr>
          <a:xfrm>
            <a:off x="6309360" y="2971800"/>
            <a:ext cx="457200" cy="822960"/>
          </a:xfrm>
          <a:prstGeom prst="rect">
            <a:avLst/>
          </a:prstGeom>
          <a:noFill/>
          <a:ln/>
        </p:spPr>
        <p:txBody>
          <a:bodyPr wrap="square" lIns="0" tIns="0" rIns="0" bIns="0" rtlCol="0" anchor="ctr"/>
          <a:lstStyle/>
          <a:p>
            <a:pPr marL="0" indent="0">
              <a:buNone/>
            </a:pPr>
            <a:r>
              <a:rPr lang="en-US" sz="1600" b="1" dirty="0">
                <a:solidFill>
                  <a:srgbClr val="BD933F"/>
                </a:solidFill>
                <a:latin typeface="Cambria" pitchFamily="34" charset="0"/>
                <a:ea typeface="Cambria" pitchFamily="34" charset="-122"/>
                <a:cs typeface="Cambria" pitchFamily="34" charset="-120"/>
              </a:rPr>
              <a:t>(a)</a:t>
            </a:r>
            <a:endParaRPr lang="en-US" sz="1600" dirty="0"/>
          </a:p>
        </p:txBody>
      </p:sp>
      <p:sp>
        <p:nvSpPr>
          <p:cNvPr id="16" name="Text 11"/>
          <p:cNvSpPr txBox="1"/>
          <p:nvPr/>
        </p:nvSpPr>
        <p:spPr>
          <a:xfrm>
            <a:off x="6812280" y="2971800"/>
            <a:ext cx="4005072" cy="365760"/>
          </a:xfrm>
          <a:prstGeom prst="rect">
            <a:avLst/>
          </a:prstGeom>
          <a:noFill/>
          <a:ln/>
        </p:spPr>
        <p:txBody>
          <a:bodyPr wrap="square" lIns="0" tIns="0" rIns="0" bIns="0" rtlCol="0" anchor="ctr"/>
          <a:lstStyle/>
          <a:p>
            <a:pPr marL="0" indent="0">
              <a:buNone/>
            </a:pPr>
            <a:r>
              <a:rPr lang="en-US" sz="1250" b="1" dirty="0">
                <a:solidFill>
                  <a:srgbClr val="1C2620"/>
                </a:solidFill>
                <a:latin typeface="Calibri" pitchFamily="34" charset="0"/>
                <a:ea typeface="Calibri" pitchFamily="34" charset="-122"/>
                <a:cs typeface="Calibri" pitchFamily="34" charset="-120"/>
              </a:rPr>
              <a:t>Due date ascertainable from contract</a:t>
            </a:r>
            <a:endParaRPr lang="en-US" sz="1250" dirty="0"/>
          </a:p>
        </p:txBody>
      </p:sp>
      <p:sp>
        <p:nvSpPr>
          <p:cNvPr id="17" name="Text 12"/>
          <p:cNvSpPr txBox="1"/>
          <p:nvPr/>
        </p:nvSpPr>
        <p:spPr>
          <a:xfrm>
            <a:off x="6812280" y="3319272"/>
            <a:ext cx="4005072" cy="457200"/>
          </a:xfrm>
          <a:prstGeom prst="rect">
            <a:avLst/>
          </a:prstGeom>
          <a:noFill/>
          <a:ln/>
        </p:spPr>
        <p:txBody>
          <a:bodyPr wrap="square" lIns="0" tIns="0" rIns="0" bIns="0" rtlCol="0" anchor="ctr"/>
          <a:lstStyle/>
          <a:p>
            <a:pPr marL="0" indent="0">
              <a:buNone/>
            </a:pPr>
            <a:r>
              <a:rPr lang="en-US" sz="1300" dirty="0">
                <a:solidFill>
                  <a:srgbClr val="6B6355"/>
                </a:solidFill>
                <a:latin typeface="Calibri" pitchFamily="34" charset="0"/>
                <a:ea typeface="Calibri" pitchFamily="34" charset="-122"/>
                <a:cs typeface="Calibri" pitchFamily="34" charset="-120"/>
              </a:rPr>
              <a:t>Invoice on or before the due date of payment.</a:t>
            </a:r>
            <a:endParaRPr lang="en-US" sz="1300" dirty="0"/>
          </a:p>
        </p:txBody>
      </p:sp>
      <p:sp>
        <p:nvSpPr>
          <p:cNvPr id="18" name="Text 13"/>
          <p:cNvSpPr txBox="1"/>
          <p:nvPr/>
        </p:nvSpPr>
        <p:spPr>
          <a:xfrm>
            <a:off x="6309360" y="3931920"/>
            <a:ext cx="457200" cy="822960"/>
          </a:xfrm>
          <a:prstGeom prst="rect">
            <a:avLst/>
          </a:prstGeom>
          <a:noFill/>
          <a:ln/>
        </p:spPr>
        <p:txBody>
          <a:bodyPr wrap="square" lIns="0" tIns="0" rIns="0" bIns="0" rtlCol="0" anchor="ctr"/>
          <a:lstStyle/>
          <a:p>
            <a:pPr marL="0" indent="0">
              <a:buNone/>
            </a:pPr>
            <a:r>
              <a:rPr lang="en-US" sz="1600" b="1" dirty="0">
                <a:solidFill>
                  <a:srgbClr val="BD933F"/>
                </a:solidFill>
                <a:latin typeface="Cambria" pitchFamily="34" charset="0"/>
                <a:ea typeface="Cambria" pitchFamily="34" charset="-122"/>
                <a:cs typeface="Cambria" pitchFamily="34" charset="-120"/>
              </a:rPr>
              <a:t>(b)</a:t>
            </a:r>
            <a:endParaRPr lang="en-US" sz="1600" dirty="0"/>
          </a:p>
        </p:txBody>
      </p:sp>
      <p:sp>
        <p:nvSpPr>
          <p:cNvPr id="19" name="Text 14"/>
          <p:cNvSpPr txBox="1"/>
          <p:nvPr/>
        </p:nvSpPr>
        <p:spPr>
          <a:xfrm>
            <a:off x="6812280" y="3931920"/>
            <a:ext cx="4005072" cy="365760"/>
          </a:xfrm>
          <a:prstGeom prst="rect">
            <a:avLst/>
          </a:prstGeom>
          <a:noFill/>
          <a:ln/>
        </p:spPr>
        <p:txBody>
          <a:bodyPr wrap="square" lIns="0" tIns="0" rIns="0" bIns="0" rtlCol="0" anchor="ctr"/>
          <a:lstStyle/>
          <a:p>
            <a:pPr marL="0" indent="0">
              <a:buNone/>
            </a:pPr>
            <a:r>
              <a:rPr lang="en-US" sz="1250" b="1" dirty="0">
                <a:solidFill>
                  <a:srgbClr val="1C2620"/>
                </a:solidFill>
                <a:latin typeface="Calibri" pitchFamily="34" charset="0"/>
                <a:ea typeface="Calibri" pitchFamily="34" charset="-122"/>
                <a:cs typeface="Calibri" pitchFamily="34" charset="-120"/>
              </a:rPr>
              <a:t>Due date NOT ascertainable</a:t>
            </a:r>
            <a:endParaRPr lang="en-US" sz="1250" dirty="0"/>
          </a:p>
        </p:txBody>
      </p:sp>
      <p:sp>
        <p:nvSpPr>
          <p:cNvPr id="20" name="Text 15"/>
          <p:cNvSpPr txBox="1"/>
          <p:nvPr/>
        </p:nvSpPr>
        <p:spPr>
          <a:xfrm>
            <a:off x="6812280" y="4279392"/>
            <a:ext cx="4005072" cy="457200"/>
          </a:xfrm>
          <a:prstGeom prst="rect">
            <a:avLst/>
          </a:prstGeom>
          <a:noFill/>
          <a:ln/>
        </p:spPr>
        <p:txBody>
          <a:bodyPr wrap="square" lIns="0" tIns="0" rIns="0" bIns="0" rtlCol="0" anchor="ctr"/>
          <a:lstStyle/>
          <a:p>
            <a:pPr marL="0" indent="0">
              <a:buNone/>
            </a:pPr>
            <a:r>
              <a:rPr lang="en-US" sz="1300" dirty="0">
                <a:solidFill>
                  <a:srgbClr val="6B6355"/>
                </a:solidFill>
                <a:latin typeface="Calibri" pitchFamily="34" charset="0"/>
                <a:ea typeface="Calibri" pitchFamily="34" charset="-122"/>
                <a:cs typeface="Calibri" pitchFamily="34" charset="-120"/>
              </a:rPr>
              <a:t>Invoice before or at the time the supplier receives the payment.</a:t>
            </a:r>
            <a:endParaRPr lang="en-US" sz="1300" dirty="0"/>
          </a:p>
        </p:txBody>
      </p:sp>
      <p:sp>
        <p:nvSpPr>
          <p:cNvPr id="21" name="Text 16"/>
          <p:cNvSpPr txBox="1"/>
          <p:nvPr/>
        </p:nvSpPr>
        <p:spPr>
          <a:xfrm>
            <a:off x="6309360" y="4892040"/>
            <a:ext cx="457200" cy="822960"/>
          </a:xfrm>
          <a:prstGeom prst="rect">
            <a:avLst/>
          </a:prstGeom>
          <a:noFill/>
          <a:ln/>
        </p:spPr>
        <p:txBody>
          <a:bodyPr wrap="square" lIns="0" tIns="0" rIns="0" bIns="0" rtlCol="0" anchor="ctr"/>
          <a:lstStyle/>
          <a:p>
            <a:pPr marL="0" indent="0">
              <a:buNone/>
            </a:pPr>
            <a:r>
              <a:rPr lang="en-US" sz="1600" b="1" dirty="0">
                <a:solidFill>
                  <a:srgbClr val="BD933F"/>
                </a:solidFill>
                <a:latin typeface="Cambria" pitchFamily="34" charset="0"/>
                <a:ea typeface="Cambria" pitchFamily="34" charset="-122"/>
                <a:cs typeface="Cambria" pitchFamily="34" charset="-120"/>
              </a:rPr>
              <a:t>(c)</a:t>
            </a:r>
            <a:endParaRPr lang="en-US" sz="1600" dirty="0"/>
          </a:p>
        </p:txBody>
      </p:sp>
      <p:sp>
        <p:nvSpPr>
          <p:cNvPr id="22" name="Text 17"/>
          <p:cNvSpPr txBox="1"/>
          <p:nvPr/>
        </p:nvSpPr>
        <p:spPr>
          <a:xfrm>
            <a:off x="6812280" y="4892040"/>
            <a:ext cx="4005072" cy="365760"/>
          </a:xfrm>
          <a:prstGeom prst="rect">
            <a:avLst/>
          </a:prstGeom>
          <a:noFill/>
          <a:ln/>
        </p:spPr>
        <p:txBody>
          <a:bodyPr wrap="square" lIns="0" tIns="0" rIns="0" bIns="0" rtlCol="0" anchor="ctr"/>
          <a:lstStyle/>
          <a:p>
            <a:pPr marL="0" indent="0">
              <a:buNone/>
            </a:pPr>
            <a:r>
              <a:rPr lang="en-US" sz="1250" b="1" dirty="0">
                <a:solidFill>
                  <a:srgbClr val="1C2620"/>
                </a:solidFill>
                <a:latin typeface="Calibri" pitchFamily="34" charset="0"/>
                <a:ea typeface="Calibri" pitchFamily="34" charset="-122"/>
                <a:cs typeface="Calibri" pitchFamily="34" charset="-120"/>
              </a:rPr>
              <a:t>Payment linked to an event</a:t>
            </a:r>
            <a:endParaRPr lang="en-US" sz="1250" dirty="0"/>
          </a:p>
        </p:txBody>
      </p:sp>
      <p:sp>
        <p:nvSpPr>
          <p:cNvPr id="23" name="Text 18"/>
          <p:cNvSpPr txBox="1"/>
          <p:nvPr/>
        </p:nvSpPr>
        <p:spPr>
          <a:xfrm>
            <a:off x="6812280" y="5239512"/>
            <a:ext cx="4005072" cy="457200"/>
          </a:xfrm>
          <a:prstGeom prst="rect">
            <a:avLst/>
          </a:prstGeom>
          <a:noFill/>
          <a:ln/>
        </p:spPr>
        <p:txBody>
          <a:bodyPr wrap="square" lIns="0" tIns="0" rIns="0" bIns="0" rtlCol="0" anchor="ctr"/>
          <a:lstStyle/>
          <a:p>
            <a:pPr marL="0" indent="0">
              <a:buNone/>
            </a:pPr>
            <a:r>
              <a:rPr lang="en-US" sz="1300" dirty="0">
                <a:solidFill>
                  <a:srgbClr val="6B6355"/>
                </a:solidFill>
                <a:latin typeface="Calibri" pitchFamily="34" charset="0"/>
                <a:ea typeface="Calibri" pitchFamily="34" charset="-122"/>
                <a:cs typeface="Calibri" pitchFamily="34" charset="-120"/>
              </a:rPr>
              <a:t>Invoice on or before the date of completion of that event.</a:t>
            </a:r>
            <a:endParaRPr lang="en-US" sz="1300" dirty="0"/>
          </a:p>
        </p:txBody>
      </p:sp>
      <p:sp>
        <p:nvSpPr>
          <p:cNvPr id="24" name="Text 19"/>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9</a:t>
            </a:r>
            <a:endParaRPr lang="en-US" sz="1100" dirty="0"/>
          </a:p>
        </p:txBody>
      </p:sp>
      <p:pic>
        <p:nvPicPr>
          <p:cNvPr id="26" name="Picture 25">
            <a:extLst>
              <a:ext uri="{FF2B5EF4-FFF2-40B4-BE49-F238E27FC236}">
                <a16:creationId xmlns:a16="http://schemas.microsoft.com/office/drawing/2014/main" id="{5AADAC26-E1FA-907E-9665-982903431085}"/>
              </a:ext>
            </a:extLst>
          </p:cNvPr>
          <p:cNvPicPr>
            <a:picLocks noChangeAspect="1"/>
          </p:cNvPicPr>
          <p:nvPr/>
        </p:nvPicPr>
        <p:blipFill>
          <a:blip r:embed="rId5"/>
          <a:stretch>
            <a:fillRect/>
          </a:stretch>
        </p:blipFill>
        <p:spPr>
          <a:xfrm>
            <a:off x="10424160" y="40862"/>
            <a:ext cx="1643063" cy="1259015"/>
          </a:xfrm>
          <a:prstGeom prst="rect">
            <a:avLst/>
          </a:prstGeom>
        </p:spPr>
      </p:pic>
      <p:sp>
        <p:nvSpPr>
          <p:cNvPr id="28" name="TextBox 27">
            <a:extLst>
              <a:ext uri="{FF2B5EF4-FFF2-40B4-BE49-F238E27FC236}">
                <a16:creationId xmlns:a16="http://schemas.microsoft.com/office/drawing/2014/main" id="{D3972A67-11C7-2AA4-AAEB-B000283AF7E4}"/>
              </a:ext>
            </a:extLst>
          </p:cNvPr>
          <p:cNvSpPr txBox="1"/>
          <p:nvPr/>
        </p:nvSpPr>
        <p:spPr>
          <a:xfrm>
            <a:off x="3033951" y="6503598"/>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548640" y="1463040"/>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SECTION 5</a:t>
            </a:r>
            <a:endParaRPr lang="en-US" sz="1400" dirty="0"/>
          </a:p>
        </p:txBody>
      </p:sp>
      <p:sp>
        <p:nvSpPr>
          <p:cNvPr id="4" name="Text 1"/>
          <p:cNvSpPr txBox="1"/>
          <p:nvPr/>
        </p:nvSpPr>
        <p:spPr>
          <a:xfrm>
            <a:off x="548640" y="1965960"/>
            <a:ext cx="10607040" cy="960120"/>
          </a:xfrm>
          <a:prstGeom prst="rect">
            <a:avLst/>
          </a:prstGeom>
          <a:noFill/>
          <a:ln/>
        </p:spPr>
        <p:txBody>
          <a:bodyPr wrap="square" lIns="0" tIns="0" rIns="0" bIns="0" rtlCol="0" anchor="ctr"/>
          <a:lstStyle/>
          <a:p>
            <a:pPr marL="0" indent="0">
              <a:buNone/>
            </a:pPr>
            <a:r>
              <a:rPr lang="en-US" sz="4600" b="1" dirty="0">
                <a:solidFill>
                  <a:srgbClr val="1C2620"/>
                </a:solidFill>
                <a:latin typeface="Cambria" pitchFamily="34" charset="0"/>
                <a:ea typeface="Cambria" pitchFamily="34" charset="-122"/>
                <a:cs typeface="Cambria" pitchFamily="34" charset="-120"/>
              </a:rPr>
              <a:t>Case Laws</a:t>
            </a:r>
            <a:endParaRPr lang="en-US" sz="4600" dirty="0"/>
          </a:p>
        </p:txBody>
      </p:sp>
      <p:sp>
        <p:nvSpPr>
          <p:cNvPr id="5" name="Text 2"/>
          <p:cNvSpPr txBox="1"/>
          <p:nvPr/>
        </p:nvSpPr>
        <p:spPr>
          <a:xfrm>
            <a:off x="548640" y="2862072"/>
            <a:ext cx="10607040" cy="868680"/>
          </a:xfrm>
          <a:prstGeom prst="rect">
            <a:avLst/>
          </a:prstGeom>
          <a:noFill/>
          <a:ln/>
        </p:spPr>
        <p:txBody>
          <a:bodyPr wrap="square" lIns="0" tIns="0" rIns="0" bIns="0" rtlCol="0" anchor="ctr"/>
          <a:lstStyle/>
          <a:p>
            <a:pPr marL="0" indent="0">
              <a:buNone/>
            </a:pPr>
            <a:r>
              <a:rPr lang="en-US" sz="3400" b="1" dirty="0">
                <a:solidFill>
                  <a:srgbClr val="BD933F"/>
                </a:solidFill>
                <a:latin typeface="Cambria" pitchFamily="34" charset="0"/>
                <a:ea typeface="Cambria" pitchFamily="34" charset="-122"/>
                <a:cs typeface="Cambria" pitchFamily="34" charset="-120"/>
              </a:rPr>
              <a:t>Five Judgments Every Real-Estate Practitioner Must Know</a:t>
            </a:r>
            <a:endParaRPr lang="en-US" sz="3400" dirty="0"/>
          </a:p>
        </p:txBody>
      </p:sp>
      <p:sp>
        <p:nvSpPr>
          <p:cNvPr id="6" name="Text 3"/>
          <p:cNvSpPr txBox="1"/>
          <p:nvPr/>
        </p:nvSpPr>
        <p:spPr>
          <a:xfrm>
            <a:off x="548640" y="3913632"/>
            <a:ext cx="10607040" cy="457200"/>
          </a:xfrm>
          <a:prstGeom prst="rect">
            <a:avLst/>
          </a:prstGeom>
          <a:noFill/>
          <a:ln/>
        </p:spPr>
        <p:txBody>
          <a:bodyPr wrap="square" lIns="0" tIns="0" rIns="0" bIns="0" rtlCol="0" anchor="ctr"/>
          <a:lstStyle/>
          <a:p>
            <a:pPr marL="0" indent="0">
              <a:buNone/>
            </a:pPr>
            <a:r>
              <a:rPr lang="en-US" sz="1500" i="1" dirty="0">
                <a:solidFill>
                  <a:srgbClr val="6B6355"/>
                </a:solidFill>
                <a:latin typeface="Calibri" pitchFamily="34" charset="0"/>
                <a:ea typeface="Calibri" pitchFamily="34" charset="-122"/>
                <a:cs typeface="Calibri" pitchFamily="34" charset="-120"/>
              </a:rPr>
              <a:t>Munjal Bhatt  |  Gujarat Chamber  |  Provident Housing  |  Prahitha  |  Shrinivasa  |  + Safari Retreats on ITC</a:t>
            </a:r>
            <a:endParaRPr lang="en-US" sz="1500" dirty="0"/>
          </a:p>
        </p:txBody>
      </p:sp>
      <p:sp>
        <p:nvSpPr>
          <p:cNvPr id="7" name="Text 4"/>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30</a:t>
            </a:r>
            <a:endParaRPr lang="en-US" sz="1100" dirty="0"/>
          </a:p>
        </p:txBody>
      </p:sp>
      <p:pic>
        <p:nvPicPr>
          <p:cNvPr id="9" name="Picture 8">
            <a:extLst>
              <a:ext uri="{FF2B5EF4-FFF2-40B4-BE49-F238E27FC236}">
                <a16:creationId xmlns:a16="http://schemas.microsoft.com/office/drawing/2014/main" id="{48C1B1BA-75F1-0606-563B-5F8F9D59D2B3}"/>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11" name="TextBox 10">
            <a:extLst>
              <a:ext uri="{FF2B5EF4-FFF2-40B4-BE49-F238E27FC236}">
                <a16:creationId xmlns:a16="http://schemas.microsoft.com/office/drawing/2014/main" id="{E5E68C81-6641-B792-C2BC-5DE0AA7DE138}"/>
              </a:ext>
            </a:extLst>
          </p:cNvPr>
          <p:cNvSpPr txBox="1"/>
          <p:nvPr/>
        </p:nvSpPr>
        <p:spPr>
          <a:xfrm>
            <a:off x="3046810" y="6415516"/>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691396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8C3B2E"/>
                </a:solidFill>
                <a:latin typeface="Calibri" pitchFamily="34" charset="0"/>
                <a:ea typeface="Calibri" pitchFamily="34" charset="-122"/>
                <a:cs typeface="Calibri" pitchFamily="34" charset="-120"/>
              </a:rPr>
              <a:t>CASE LAW 1 OF 5  |  VALUATION BATTLE</a:t>
            </a:r>
            <a:endParaRPr lang="en-US" sz="1400" dirty="0"/>
          </a:p>
        </p:txBody>
      </p:sp>
      <p:sp>
        <p:nvSpPr>
          <p:cNvPr id="4" name="Text 1"/>
          <p:cNvSpPr txBox="1"/>
          <p:nvPr/>
        </p:nvSpPr>
        <p:spPr>
          <a:xfrm>
            <a:off x="548640" y="713232"/>
            <a:ext cx="10241280" cy="822960"/>
          </a:xfrm>
          <a:prstGeom prst="rect">
            <a:avLst/>
          </a:prstGeom>
          <a:noFill/>
          <a:ln/>
        </p:spPr>
        <p:txBody>
          <a:bodyPr wrap="square" lIns="0" tIns="0" rIns="0" bIns="0" rtlCol="0" anchor="ctr"/>
          <a:lstStyle/>
          <a:p>
            <a:pPr marL="0" indent="0">
              <a:buNone/>
            </a:pPr>
            <a:r>
              <a:rPr lang="en-US" sz="2500" b="1" dirty="0">
                <a:solidFill>
                  <a:srgbClr val="1C2620"/>
                </a:solidFill>
                <a:latin typeface="Cambria" pitchFamily="34" charset="0"/>
                <a:ea typeface="Cambria" pitchFamily="34" charset="-122"/>
                <a:cs typeface="Cambria" pitchFamily="34" charset="-120"/>
              </a:rPr>
              <a:t>Munjaal Manishbhai Bhatt v. Union of India</a:t>
            </a:r>
            <a:endParaRPr lang="en-US" sz="25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200" i="1" dirty="0">
                <a:solidFill>
                  <a:srgbClr val="6B6355"/>
                </a:solidFill>
                <a:latin typeface="Calibri" pitchFamily="34" charset="0"/>
                <a:ea typeface="Calibri" pitchFamily="34" charset="-122"/>
                <a:cs typeface="Calibri" pitchFamily="34" charset="-120"/>
              </a:rPr>
              <a:t>Gujarat High Court  •  SCA No. 1350/2021  •  06.05.2022  •  2022:GUJHC:21067-DB</a:t>
            </a:r>
            <a:endParaRPr lang="en-US" sz="1200" dirty="0"/>
          </a:p>
        </p:txBody>
      </p:sp>
      <p:sp>
        <p:nvSpPr>
          <p:cNvPr id="6" name="Shape 3"/>
          <p:cNvSpPr/>
          <p:nvPr/>
        </p:nvSpPr>
        <p:spPr>
          <a:xfrm>
            <a:off x="548640" y="1965960"/>
            <a:ext cx="10543032" cy="685800"/>
          </a:xfrm>
          <a:prstGeom prst="roundRect">
            <a:avLst>
              <a:gd name="adj" fmla="val 8000"/>
            </a:avLst>
          </a:prstGeom>
          <a:solidFill>
            <a:srgbClr val="133A28"/>
          </a:solidFill>
          <a:ln/>
        </p:spPr>
        <p:txBody>
          <a:bodyPr/>
          <a:lstStyle/>
          <a:p>
            <a:endParaRPr lang="en-IN"/>
          </a:p>
        </p:txBody>
      </p:sp>
      <p:sp>
        <p:nvSpPr>
          <p:cNvPr id="7" name="Text 4"/>
          <p:cNvSpPr txBox="1"/>
          <p:nvPr/>
        </p:nvSpPr>
        <p:spPr>
          <a:xfrm>
            <a:off x="777240" y="1965960"/>
            <a:ext cx="10058400" cy="685800"/>
          </a:xfrm>
          <a:prstGeom prst="rect">
            <a:avLst/>
          </a:prstGeom>
          <a:noFill/>
          <a:ln/>
        </p:spPr>
        <p:txBody>
          <a:bodyPr wrap="square" lIns="0" tIns="0" rIns="0" bIns="0" rtlCol="0" anchor="ctr"/>
          <a:lstStyle/>
          <a:p>
            <a:pPr marL="0" indent="0">
              <a:lnSpc>
                <a:spcPct val="108000"/>
              </a:lnSpc>
              <a:buNone/>
            </a:pPr>
            <a:r>
              <a:rPr lang="en-US" sz="1250" b="1" dirty="0">
                <a:solidFill>
                  <a:srgbClr val="BD933F"/>
                </a:solidFill>
                <a:latin typeface="Calibri" pitchFamily="34" charset="0"/>
                <a:ea typeface="Calibri" pitchFamily="34" charset="-122"/>
                <a:cs typeface="Calibri" pitchFamily="34" charset="-120"/>
              </a:rPr>
              <a:t>ISSUE:  </a:t>
            </a:r>
            <a:r>
              <a:rPr lang="en-US" sz="1250" dirty="0">
                <a:solidFill>
                  <a:srgbClr val="FFFFFF"/>
                </a:solidFill>
                <a:latin typeface="Calibri" pitchFamily="34" charset="0"/>
                <a:ea typeface="Calibri" pitchFamily="34" charset="-122"/>
                <a:cs typeface="Calibri" pitchFamily="34" charset="-120"/>
              </a:rPr>
              <a:t>Is the mandatory 1/3rd land deduction under Para 2 of N/N 11/2017-CT(R) constitutionally valid, or ultra vires where actual land value is clearly ascertainable?</a:t>
            </a:r>
            <a:endParaRPr lang="en-US" sz="1250" dirty="0"/>
          </a:p>
        </p:txBody>
      </p:sp>
      <p:sp>
        <p:nvSpPr>
          <p:cNvPr id="8" name="Shape 5"/>
          <p:cNvSpPr/>
          <p:nvPr/>
        </p:nvSpPr>
        <p:spPr>
          <a:xfrm>
            <a:off x="548640" y="2788920"/>
            <a:ext cx="10543032" cy="2807208"/>
          </a:xfrm>
          <a:prstGeom prst="roundRect">
            <a:avLst>
              <a:gd name="adj" fmla="val 2280"/>
            </a:avLst>
          </a:prstGeom>
          <a:solidFill>
            <a:srgbClr val="D8E7DC"/>
          </a:solidFill>
          <a:ln/>
        </p:spPr>
        <p:txBody>
          <a:bodyPr/>
          <a:lstStyle/>
          <a:p>
            <a:endParaRPr lang="en-IN"/>
          </a:p>
        </p:txBody>
      </p:sp>
      <p:sp>
        <p:nvSpPr>
          <p:cNvPr id="9" name="Text 6"/>
          <p:cNvSpPr txBox="1"/>
          <p:nvPr/>
        </p:nvSpPr>
        <p:spPr>
          <a:xfrm>
            <a:off x="777240" y="2916936"/>
            <a:ext cx="10058400" cy="365760"/>
          </a:xfrm>
          <a:prstGeom prst="rect">
            <a:avLst/>
          </a:prstGeom>
          <a:noFill/>
          <a:ln/>
        </p:spPr>
        <p:txBody>
          <a:bodyPr wrap="square" lIns="0" tIns="0" rIns="0" bIns="0" rtlCol="0" anchor="ctr"/>
          <a:lstStyle/>
          <a:p>
            <a:pPr marL="0" indent="0">
              <a:buNone/>
            </a:pPr>
            <a:r>
              <a:rPr lang="en-US" sz="1500" b="1" dirty="0">
                <a:solidFill>
                  <a:srgbClr val="155B39"/>
                </a:solidFill>
                <a:latin typeface="Cambria" pitchFamily="34" charset="0"/>
                <a:ea typeface="Cambria" pitchFamily="34" charset="-122"/>
                <a:cs typeface="Cambria" pitchFamily="34" charset="-120"/>
              </a:rPr>
              <a:t>Ruling — Read Down, Not Struck Down</a:t>
            </a:r>
            <a:endParaRPr lang="en-US" sz="1500" dirty="0"/>
          </a:p>
        </p:txBody>
      </p:sp>
      <p:sp>
        <p:nvSpPr>
          <p:cNvPr id="10" name="Shape 7"/>
          <p:cNvSpPr/>
          <p:nvPr/>
        </p:nvSpPr>
        <p:spPr>
          <a:xfrm>
            <a:off x="777240" y="3383280"/>
            <a:ext cx="292608" cy="292608"/>
          </a:xfrm>
          <a:prstGeom prst="ellipse">
            <a:avLst/>
          </a:prstGeom>
          <a:solidFill>
            <a:srgbClr val="155B39"/>
          </a:solidFill>
          <a:ln/>
        </p:spPr>
        <p:txBody>
          <a:bodyPr/>
          <a:lstStyle/>
          <a:p>
            <a:endParaRPr lang="en-IN"/>
          </a:p>
        </p:txBody>
      </p:sp>
      <p:pic>
        <p:nvPicPr>
          <p:cNvPr id="11" name="Image 1" descr="/tmp/claude-0/-home-claude/d7410d37-77f0-5a1e-9751-7a1d52b9708e/scratchpad/work/assets/icon_check.png"/>
          <p:cNvPicPr>
            <a:picLocks noChangeAspect="1"/>
          </p:cNvPicPr>
          <p:nvPr/>
        </p:nvPicPr>
        <p:blipFill>
          <a:blip r:embed="rId3"/>
          <a:stretch>
            <a:fillRect/>
          </a:stretch>
        </p:blipFill>
        <p:spPr>
          <a:xfrm>
            <a:off x="818205" y="3424245"/>
            <a:ext cx="210678" cy="210678"/>
          </a:xfrm>
          <a:prstGeom prst="rect">
            <a:avLst/>
          </a:prstGeom>
        </p:spPr>
      </p:pic>
      <p:sp>
        <p:nvSpPr>
          <p:cNvPr id="12" name="Text 8"/>
          <p:cNvSpPr txBox="1"/>
          <p:nvPr/>
        </p:nvSpPr>
        <p:spPr>
          <a:xfrm>
            <a:off x="1188720" y="3300984"/>
            <a:ext cx="9811512" cy="560070"/>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Section 15(1) mandates transaction value as the price actually paid or payable. A deeming fiction can operate only where actual value is NOT ascertainable — here, the booking agreement separately and distinctly quantified land and construction, and Revenue never challenged that bifurcation.</a:t>
            </a:r>
            <a:endParaRPr lang="en-US" sz="1200" dirty="0"/>
          </a:p>
        </p:txBody>
      </p:sp>
      <p:sp>
        <p:nvSpPr>
          <p:cNvPr id="13" name="Shape 9"/>
          <p:cNvSpPr/>
          <p:nvPr/>
        </p:nvSpPr>
        <p:spPr>
          <a:xfrm>
            <a:off x="777240" y="3943350"/>
            <a:ext cx="292608" cy="292608"/>
          </a:xfrm>
          <a:prstGeom prst="ellipse">
            <a:avLst/>
          </a:prstGeom>
          <a:solidFill>
            <a:srgbClr val="155B39"/>
          </a:solidFill>
          <a:ln/>
        </p:spPr>
        <p:txBody>
          <a:bodyPr/>
          <a:lstStyle/>
          <a:p>
            <a:endParaRPr lang="en-IN"/>
          </a:p>
        </p:txBody>
      </p:sp>
      <p:pic>
        <p:nvPicPr>
          <p:cNvPr id="14" name="Image 2" descr="/tmp/claude-0/-home-claude/d7410d37-77f0-5a1e-9751-7a1d52b9708e/scratchpad/work/assets/icon_check.png"/>
          <p:cNvPicPr>
            <a:picLocks noChangeAspect="1"/>
          </p:cNvPicPr>
          <p:nvPr/>
        </p:nvPicPr>
        <p:blipFill>
          <a:blip r:embed="rId3"/>
          <a:stretch>
            <a:fillRect/>
          </a:stretch>
        </p:blipFill>
        <p:spPr>
          <a:xfrm>
            <a:off x="818205" y="3984315"/>
            <a:ext cx="210678" cy="210678"/>
          </a:xfrm>
          <a:prstGeom prst="rect">
            <a:avLst/>
          </a:prstGeom>
        </p:spPr>
      </p:pic>
      <p:sp>
        <p:nvSpPr>
          <p:cNvPr id="15" name="Text 10"/>
          <p:cNvSpPr txBox="1"/>
          <p:nvPr/>
        </p:nvSpPr>
        <p:spPr>
          <a:xfrm>
            <a:off x="1188720" y="3861054"/>
            <a:ext cx="9811512" cy="560070"/>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The Court's central holding: “When the statutory provision requires valuation in accordance with the actual price paid and payable for the service and where such actual price is available, then tax has to be imposed on such actual value. Deeming fiction can be applied only where actual value is not ascertainable.”</a:t>
            </a:r>
            <a:endParaRPr lang="en-US" sz="1200" dirty="0"/>
          </a:p>
        </p:txBody>
      </p:sp>
      <p:sp>
        <p:nvSpPr>
          <p:cNvPr id="16" name="Shape 11"/>
          <p:cNvSpPr/>
          <p:nvPr/>
        </p:nvSpPr>
        <p:spPr>
          <a:xfrm>
            <a:off x="777240" y="4503420"/>
            <a:ext cx="292608" cy="292608"/>
          </a:xfrm>
          <a:prstGeom prst="ellipse">
            <a:avLst/>
          </a:prstGeom>
          <a:solidFill>
            <a:srgbClr val="155B39"/>
          </a:solidFill>
          <a:ln/>
        </p:spPr>
        <p:txBody>
          <a:bodyPr/>
          <a:lstStyle/>
          <a:p>
            <a:endParaRPr lang="en-IN"/>
          </a:p>
        </p:txBody>
      </p:sp>
      <p:pic>
        <p:nvPicPr>
          <p:cNvPr id="17" name="Image 3" descr="/tmp/claude-0/-home-claude/d7410d37-77f0-5a1e-9751-7a1d52b9708e/scratchpad/work/assets/icon_check.png"/>
          <p:cNvPicPr>
            <a:picLocks noChangeAspect="1"/>
          </p:cNvPicPr>
          <p:nvPr/>
        </p:nvPicPr>
        <p:blipFill>
          <a:blip r:embed="rId3"/>
          <a:stretch>
            <a:fillRect/>
          </a:stretch>
        </p:blipFill>
        <p:spPr>
          <a:xfrm>
            <a:off x="818205" y="4544385"/>
            <a:ext cx="210678" cy="210678"/>
          </a:xfrm>
          <a:prstGeom prst="rect">
            <a:avLst/>
          </a:prstGeom>
        </p:spPr>
      </p:pic>
      <p:sp>
        <p:nvSpPr>
          <p:cNvPr id="18" name="Text 12"/>
          <p:cNvSpPr txBox="1"/>
          <p:nvPr/>
        </p:nvSpPr>
        <p:spPr>
          <a:xfrm>
            <a:off x="1188720" y="4421124"/>
            <a:ext cx="9811512" cy="560070"/>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Para 2 was READ DOWN, not struck down: the fixed 1/3rd deduction is now OPTIONAL — available only where the actual land value is genuinely not ascertainable. Where the agreement separately states land value, GST is computed only on actual construction consideration.</a:t>
            </a:r>
            <a:endParaRPr lang="en-US" sz="1200" dirty="0"/>
          </a:p>
        </p:txBody>
      </p:sp>
      <p:sp>
        <p:nvSpPr>
          <p:cNvPr id="19" name="Shape 13"/>
          <p:cNvSpPr/>
          <p:nvPr/>
        </p:nvSpPr>
        <p:spPr>
          <a:xfrm>
            <a:off x="777240" y="5063490"/>
            <a:ext cx="292608" cy="292608"/>
          </a:xfrm>
          <a:prstGeom prst="ellipse">
            <a:avLst/>
          </a:prstGeom>
          <a:solidFill>
            <a:srgbClr val="155B39"/>
          </a:solidFill>
          <a:ln/>
        </p:spPr>
        <p:txBody>
          <a:bodyPr/>
          <a:lstStyle/>
          <a:p>
            <a:endParaRPr lang="en-IN"/>
          </a:p>
        </p:txBody>
      </p:sp>
      <p:pic>
        <p:nvPicPr>
          <p:cNvPr id="20" name="Image 4" descr="/tmp/claude-0/-home-claude/d7410d37-77f0-5a1e-9751-7a1d52b9708e/scratchpad/work/assets/icon_check.png"/>
          <p:cNvPicPr>
            <a:picLocks noChangeAspect="1"/>
          </p:cNvPicPr>
          <p:nvPr/>
        </p:nvPicPr>
        <p:blipFill>
          <a:blip r:embed="rId3"/>
          <a:stretch>
            <a:fillRect/>
          </a:stretch>
        </p:blipFill>
        <p:spPr>
          <a:xfrm>
            <a:off x="818205" y="5104455"/>
            <a:ext cx="210678" cy="210678"/>
          </a:xfrm>
          <a:prstGeom prst="rect">
            <a:avLst/>
          </a:prstGeom>
        </p:spPr>
      </p:pic>
      <p:sp>
        <p:nvSpPr>
          <p:cNvPr id="21" name="Text 14"/>
          <p:cNvSpPr txBox="1"/>
          <p:nvPr/>
        </p:nvSpPr>
        <p:spPr>
          <a:xfrm>
            <a:off x="1188720" y="4981194"/>
            <a:ext cx="9811512" cy="560070"/>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Excess tax collected was ordered refunded with 6% interest within 12 weeks.</a:t>
            </a:r>
            <a:endParaRPr lang="en-US" sz="1200" dirty="0"/>
          </a:p>
        </p:txBody>
      </p:sp>
      <p:sp>
        <p:nvSpPr>
          <p:cNvPr id="22" name="Shape 15"/>
          <p:cNvSpPr/>
          <p:nvPr/>
        </p:nvSpPr>
        <p:spPr>
          <a:xfrm>
            <a:off x="548640" y="5733288"/>
            <a:ext cx="10543032" cy="621792"/>
          </a:xfrm>
          <a:prstGeom prst="roundRect">
            <a:avLst>
              <a:gd name="adj" fmla="val 8824"/>
            </a:avLst>
          </a:prstGeom>
          <a:solidFill>
            <a:srgbClr val="E4DCC8"/>
          </a:solidFill>
          <a:ln/>
        </p:spPr>
        <p:txBody>
          <a:bodyPr/>
          <a:lstStyle/>
          <a:p>
            <a:endParaRPr lang="en-IN"/>
          </a:p>
        </p:txBody>
      </p:sp>
      <p:sp>
        <p:nvSpPr>
          <p:cNvPr id="23" name="Text 16"/>
          <p:cNvSpPr txBox="1"/>
          <p:nvPr/>
        </p:nvSpPr>
        <p:spPr>
          <a:xfrm>
            <a:off x="777240" y="5733288"/>
            <a:ext cx="10058400" cy="621792"/>
          </a:xfrm>
          <a:prstGeom prst="rect">
            <a:avLst/>
          </a:prstGeom>
          <a:noFill/>
          <a:ln/>
        </p:spPr>
        <p:txBody>
          <a:bodyPr wrap="square" lIns="0" tIns="0" rIns="0" bIns="0" rtlCol="0" anchor="ctr"/>
          <a:lstStyle/>
          <a:p>
            <a:pPr marL="0" indent="0">
              <a:lnSpc>
                <a:spcPct val="108000"/>
              </a:lnSpc>
              <a:buNone/>
            </a:pPr>
            <a:r>
              <a:rPr lang="en-US" sz="1300" b="1" i="1" dirty="0">
                <a:solidFill>
                  <a:srgbClr val="8C3B2E"/>
                </a:solidFill>
                <a:latin typeface="Calibri" pitchFamily="34" charset="0"/>
                <a:ea typeface="Calibri" pitchFamily="34" charset="-122"/>
                <a:cs typeface="Calibri" pitchFamily="34" charset="-120"/>
              </a:rPr>
              <a:t>Status:  </a:t>
            </a:r>
            <a:r>
              <a:rPr lang="en-US" sz="1300" i="1" dirty="0">
                <a:solidFill>
                  <a:srgbClr val="1C2620"/>
                </a:solidFill>
                <a:latin typeface="Calibri" pitchFamily="34" charset="0"/>
                <a:ea typeface="Calibri" pitchFamily="34" charset="-122"/>
                <a:cs typeface="Calibri" pitchFamily="34" charset="-120"/>
              </a:rPr>
              <a:t>The Union of India's Special Leave Petition against this ruling remains pending before the Supreme Court — the issue is sub judice.</a:t>
            </a:r>
            <a:endParaRPr lang="en-US" sz="1300" dirty="0"/>
          </a:p>
        </p:txBody>
      </p:sp>
      <p:sp>
        <p:nvSpPr>
          <p:cNvPr id="24" name="Text 17"/>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31</a:t>
            </a:r>
            <a:endParaRPr lang="en-US" sz="1100" dirty="0"/>
          </a:p>
        </p:txBody>
      </p:sp>
      <p:pic>
        <p:nvPicPr>
          <p:cNvPr id="26" name="Picture 25">
            <a:extLst>
              <a:ext uri="{FF2B5EF4-FFF2-40B4-BE49-F238E27FC236}">
                <a16:creationId xmlns:a16="http://schemas.microsoft.com/office/drawing/2014/main" id="{D6E15861-09E3-2956-8F98-919B78EA3777}"/>
              </a:ext>
            </a:extLst>
          </p:cNvPr>
          <p:cNvPicPr>
            <a:picLocks noChangeAspect="1"/>
          </p:cNvPicPr>
          <p:nvPr/>
        </p:nvPicPr>
        <p:blipFill>
          <a:blip r:embed="rId4"/>
          <a:stretch>
            <a:fillRect/>
          </a:stretch>
        </p:blipFill>
        <p:spPr>
          <a:xfrm>
            <a:off x="10424160" y="40862"/>
            <a:ext cx="1643063" cy="1259015"/>
          </a:xfrm>
          <a:prstGeom prst="rect">
            <a:avLst/>
          </a:prstGeom>
        </p:spPr>
      </p:pic>
      <p:sp>
        <p:nvSpPr>
          <p:cNvPr id="28" name="TextBox 27">
            <a:extLst>
              <a:ext uri="{FF2B5EF4-FFF2-40B4-BE49-F238E27FC236}">
                <a16:creationId xmlns:a16="http://schemas.microsoft.com/office/drawing/2014/main" id="{F1CC6572-C0A8-B45F-394A-A566795D1FCB}"/>
              </a:ext>
            </a:extLst>
          </p:cNvPr>
          <p:cNvSpPr txBox="1"/>
          <p:nvPr/>
        </p:nvSpPr>
        <p:spPr>
          <a:xfrm>
            <a:off x="3046810" y="6532173"/>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4289534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8C3B2E"/>
                </a:solidFill>
                <a:latin typeface="Calibri" pitchFamily="34" charset="0"/>
                <a:ea typeface="Calibri" pitchFamily="34" charset="-122"/>
                <a:cs typeface="Calibri" pitchFamily="34" charset="-120"/>
              </a:rPr>
              <a:t>CASE LAW 2 OF 5  |  LEASEHOLD ASSIGNMENT</a:t>
            </a:r>
            <a:endParaRPr lang="en-US" sz="1400" dirty="0"/>
          </a:p>
        </p:txBody>
      </p:sp>
      <p:sp>
        <p:nvSpPr>
          <p:cNvPr id="4" name="Text 1"/>
          <p:cNvSpPr txBox="1"/>
          <p:nvPr/>
        </p:nvSpPr>
        <p:spPr>
          <a:xfrm>
            <a:off x="548640" y="713232"/>
            <a:ext cx="10241280" cy="822960"/>
          </a:xfrm>
          <a:prstGeom prst="rect">
            <a:avLst/>
          </a:prstGeom>
          <a:noFill/>
          <a:ln/>
        </p:spPr>
        <p:txBody>
          <a:bodyPr wrap="square" lIns="0" tIns="0" rIns="0" bIns="0" rtlCol="0" anchor="ctr"/>
          <a:lstStyle/>
          <a:p>
            <a:pPr marL="0" indent="0">
              <a:buNone/>
            </a:pPr>
            <a:r>
              <a:rPr lang="en-US" sz="2500" b="1" dirty="0">
                <a:solidFill>
                  <a:srgbClr val="1C2620"/>
                </a:solidFill>
                <a:latin typeface="Cambria" pitchFamily="34" charset="0"/>
                <a:ea typeface="Cambria" pitchFamily="34" charset="-122"/>
                <a:cs typeface="Cambria" pitchFamily="34" charset="-120"/>
              </a:rPr>
              <a:t>Gujarat Chamber of Commerce &amp; Industry v. Union of India</a:t>
            </a:r>
            <a:endParaRPr lang="en-US" sz="25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200" i="1" dirty="0">
                <a:solidFill>
                  <a:srgbClr val="6B6355"/>
                </a:solidFill>
                <a:latin typeface="Calibri" pitchFamily="34" charset="0"/>
                <a:ea typeface="Calibri" pitchFamily="34" charset="-122"/>
                <a:cs typeface="Calibri" pitchFamily="34" charset="-120"/>
              </a:rPr>
              <a:t>Gujarat High Court  •  (2025) 170 taxmann.com 251  •  03.01.2025</a:t>
            </a:r>
            <a:endParaRPr lang="en-US" sz="1200" dirty="0"/>
          </a:p>
        </p:txBody>
      </p:sp>
      <p:sp>
        <p:nvSpPr>
          <p:cNvPr id="6" name="Shape 3"/>
          <p:cNvSpPr/>
          <p:nvPr/>
        </p:nvSpPr>
        <p:spPr>
          <a:xfrm>
            <a:off x="548640" y="1965960"/>
            <a:ext cx="10543032" cy="685800"/>
          </a:xfrm>
          <a:prstGeom prst="roundRect">
            <a:avLst>
              <a:gd name="adj" fmla="val 8000"/>
            </a:avLst>
          </a:prstGeom>
          <a:solidFill>
            <a:srgbClr val="133A28"/>
          </a:solidFill>
          <a:ln/>
        </p:spPr>
        <p:txBody>
          <a:bodyPr/>
          <a:lstStyle/>
          <a:p>
            <a:endParaRPr lang="en-IN"/>
          </a:p>
        </p:txBody>
      </p:sp>
      <p:sp>
        <p:nvSpPr>
          <p:cNvPr id="7" name="Text 4"/>
          <p:cNvSpPr txBox="1"/>
          <p:nvPr/>
        </p:nvSpPr>
        <p:spPr>
          <a:xfrm>
            <a:off x="777240" y="1965960"/>
            <a:ext cx="10058400" cy="685800"/>
          </a:xfrm>
          <a:prstGeom prst="rect">
            <a:avLst/>
          </a:prstGeom>
          <a:noFill/>
          <a:ln/>
        </p:spPr>
        <p:txBody>
          <a:bodyPr wrap="square" lIns="0" tIns="0" rIns="0" bIns="0" rtlCol="0" anchor="ctr"/>
          <a:lstStyle/>
          <a:p>
            <a:pPr marL="0" indent="0">
              <a:lnSpc>
                <a:spcPct val="108000"/>
              </a:lnSpc>
              <a:buNone/>
            </a:pPr>
            <a:r>
              <a:rPr lang="en-US" sz="1250" b="1" dirty="0">
                <a:solidFill>
                  <a:srgbClr val="BD933F"/>
                </a:solidFill>
                <a:latin typeface="Calibri" pitchFamily="34" charset="0"/>
                <a:ea typeface="Calibri" pitchFamily="34" charset="-122"/>
                <a:cs typeface="Calibri" pitchFamily="34" charset="-120"/>
              </a:rPr>
              <a:t>ISSUE:  </a:t>
            </a:r>
            <a:r>
              <a:rPr lang="en-US" sz="1250" dirty="0">
                <a:solidFill>
                  <a:srgbClr val="FFFFFF"/>
                </a:solidFill>
                <a:latin typeface="Calibri" pitchFamily="34" charset="0"/>
                <a:ea typeface="Calibri" pitchFamily="34" charset="-122"/>
                <a:cs typeface="Calibri" pitchFamily="34" charset="-120"/>
              </a:rPr>
              <a:t>Does assignment/transfer of leasehold rights in a GIDC industrial plot (99-year lease) to a third party attract GST as a “supply of service”?</a:t>
            </a:r>
            <a:endParaRPr lang="en-US" sz="1250" dirty="0"/>
          </a:p>
        </p:txBody>
      </p:sp>
      <p:sp>
        <p:nvSpPr>
          <p:cNvPr id="8" name="Shape 5"/>
          <p:cNvSpPr/>
          <p:nvPr/>
        </p:nvSpPr>
        <p:spPr>
          <a:xfrm>
            <a:off x="548640" y="2788920"/>
            <a:ext cx="10543032" cy="2807208"/>
          </a:xfrm>
          <a:prstGeom prst="roundRect">
            <a:avLst>
              <a:gd name="adj" fmla="val 2280"/>
            </a:avLst>
          </a:prstGeom>
          <a:solidFill>
            <a:srgbClr val="D8E7DC"/>
          </a:solidFill>
          <a:ln/>
        </p:spPr>
        <p:txBody>
          <a:bodyPr/>
          <a:lstStyle/>
          <a:p>
            <a:endParaRPr lang="en-IN"/>
          </a:p>
        </p:txBody>
      </p:sp>
      <p:sp>
        <p:nvSpPr>
          <p:cNvPr id="9" name="Text 6"/>
          <p:cNvSpPr txBox="1"/>
          <p:nvPr/>
        </p:nvSpPr>
        <p:spPr>
          <a:xfrm>
            <a:off x="777240" y="2916936"/>
            <a:ext cx="10058400" cy="365760"/>
          </a:xfrm>
          <a:prstGeom prst="rect">
            <a:avLst/>
          </a:prstGeom>
          <a:noFill/>
          <a:ln/>
        </p:spPr>
        <p:txBody>
          <a:bodyPr wrap="square" lIns="0" tIns="0" rIns="0" bIns="0" rtlCol="0" anchor="ctr"/>
          <a:lstStyle/>
          <a:p>
            <a:pPr marL="0" indent="0">
              <a:buNone/>
            </a:pPr>
            <a:r>
              <a:rPr lang="en-US" sz="1500" b="1" dirty="0">
                <a:solidFill>
                  <a:srgbClr val="155B39"/>
                </a:solidFill>
                <a:latin typeface="Cambria" pitchFamily="34" charset="0"/>
                <a:ea typeface="Cambria" pitchFamily="34" charset="-122"/>
                <a:cs typeface="Cambria" pitchFamily="34" charset="-120"/>
              </a:rPr>
              <a:t>Ruling — Assignment Is a Sale of Immovable Property, Not a Service</a:t>
            </a:r>
            <a:endParaRPr lang="en-US" sz="1500" dirty="0"/>
          </a:p>
        </p:txBody>
      </p:sp>
      <p:sp>
        <p:nvSpPr>
          <p:cNvPr id="10" name="Shape 7"/>
          <p:cNvSpPr/>
          <p:nvPr/>
        </p:nvSpPr>
        <p:spPr>
          <a:xfrm>
            <a:off x="777240" y="3383280"/>
            <a:ext cx="292608" cy="292608"/>
          </a:xfrm>
          <a:prstGeom prst="ellipse">
            <a:avLst/>
          </a:prstGeom>
          <a:solidFill>
            <a:srgbClr val="155B39"/>
          </a:solidFill>
          <a:ln/>
        </p:spPr>
        <p:txBody>
          <a:bodyPr/>
          <a:lstStyle/>
          <a:p>
            <a:endParaRPr lang="en-IN"/>
          </a:p>
        </p:txBody>
      </p:sp>
      <p:pic>
        <p:nvPicPr>
          <p:cNvPr id="11" name="Image 1" descr="/tmp/claude-0/-home-claude/d7410d37-77f0-5a1e-9751-7a1d52b9708e/scratchpad/work/assets/icon_check.png"/>
          <p:cNvPicPr>
            <a:picLocks noChangeAspect="1"/>
          </p:cNvPicPr>
          <p:nvPr/>
        </p:nvPicPr>
        <p:blipFill>
          <a:blip r:embed="rId3"/>
          <a:stretch>
            <a:fillRect/>
          </a:stretch>
        </p:blipFill>
        <p:spPr>
          <a:xfrm>
            <a:off x="818205" y="3424245"/>
            <a:ext cx="210678" cy="210678"/>
          </a:xfrm>
          <a:prstGeom prst="rect">
            <a:avLst/>
          </a:prstGeom>
        </p:spPr>
      </p:pic>
      <p:sp>
        <p:nvSpPr>
          <p:cNvPr id="12" name="Text 8"/>
          <p:cNvSpPr txBox="1"/>
          <p:nvPr/>
        </p:nvSpPr>
        <p:spPr>
          <a:xfrm>
            <a:off x="1188720" y="3300984"/>
            <a:ext cx="9811512" cy="560070"/>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There are two distinct transactions: (1) GIDC's original grant of the long-term lease — a supply of service, since ownership stays with GIDC; and (2) the lessee-assignor's sale/transfer of leasehold rights to a third party — which divests the assignor of ALL rights and is “nothing but transfer of an immovable property.”</a:t>
            </a:r>
            <a:endParaRPr lang="en-US" sz="1200" dirty="0"/>
          </a:p>
        </p:txBody>
      </p:sp>
      <p:sp>
        <p:nvSpPr>
          <p:cNvPr id="13" name="Shape 9"/>
          <p:cNvSpPr/>
          <p:nvPr/>
        </p:nvSpPr>
        <p:spPr>
          <a:xfrm>
            <a:off x="777240" y="3943350"/>
            <a:ext cx="292608" cy="292608"/>
          </a:xfrm>
          <a:prstGeom prst="ellipse">
            <a:avLst/>
          </a:prstGeom>
          <a:solidFill>
            <a:srgbClr val="155B39"/>
          </a:solidFill>
          <a:ln/>
        </p:spPr>
        <p:txBody>
          <a:bodyPr/>
          <a:lstStyle/>
          <a:p>
            <a:endParaRPr lang="en-IN"/>
          </a:p>
        </p:txBody>
      </p:sp>
      <p:pic>
        <p:nvPicPr>
          <p:cNvPr id="14" name="Image 2" descr="/tmp/claude-0/-home-claude/d7410d37-77f0-5a1e-9751-7a1d52b9708e/scratchpad/work/assets/icon_check.png"/>
          <p:cNvPicPr>
            <a:picLocks noChangeAspect="1"/>
          </p:cNvPicPr>
          <p:nvPr/>
        </p:nvPicPr>
        <p:blipFill>
          <a:blip r:embed="rId3"/>
          <a:stretch>
            <a:fillRect/>
          </a:stretch>
        </p:blipFill>
        <p:spPr>
          <a:xfrm>
            <a:off x="818205" y="3984315"/>
            <a:ext cx="210678" cy="210678"/>
          </a:xfrm>
          <a:prstGeom prst="rect">
            <a:avLst/>
          </a:prstGeom>
        </p:spPr>
      </p:pic>
      <p:sp>
        <p:nvSpPr>
          <p:cNvPr id="15" name="Text 10"/>
          <p:cNvSpPr txBox="1"/>
          <p:nvPr/>
        </p:nvSpPr>
        <p:spPr>
          <a:xfrm>
            <a:off x="1188720" y="3861054"/>
            <a:ext cx="9811512" cy="560070"/>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Leasehold rights are “benefits arising out of land” under the General Clauses Act, the Registration Act and the Transfer of Property Act — hence themselves immovable property. A 99-year (or long-term) lease for premium is as much an alienation as sale or mortgage.</a:t>
            </a:r>
            <a:endParaRPr lang="en-US" sz="1200" dirty="0"/>
          </a:p>
        </p:txBody>
      </p:sp>
      <p:sp>
        <p:nvSpPr>
          <p:cNvPr id="16" name="Shape 11"/>
          <p:cNvSpPr/>
          <p:nvPr/>
        </p:nvSpPr>
        <p:spPr>
          <a:xfrm>
            <a:off x="777240" y="4503420"/>
            <a:ext cx="292608" cy="292608"/>
          </a:xfrm>
          <a:prstGeom prst="ellipse">
            <a:avLst/>
          </a:prstGeom>
          <a:solidFill>
            <a:srgbClr val="155B39"/>
          </a:solidFill>
          <a:ln/>
        </p:spPr>
        <p:txBody>
          <a:bodyPr/>
          <a:lstStyle/>
          <a:p>
            <a:endParaRPr lang="en-IN"/>
          </a:p>
        </p:txBody>
      </p:sp>
      <p:pic>
        <p:nvPicPr>
          <p:cNvPr id="17" name="Image 3" descr="/tmp/claude-0/-home-claude/d7410d37-77f0-5a1e-9751-7a1d52b9708e/scratchpad/work/assets/icon_check.png"/>
          <p:cNvPicPr>
            <a:picLocks noChangeAspect="1"/>
          </p:cNvPicPr>
          <p:nvPr/>
        </p:nvPicPr>
        <p:blipFill>
          <a:blip r:embed="rId3"/>
          <a:stretch>
            <a:fillRect/>
          </a:stretch>
        </p:blipFill>
        <p:spPr>
          <a:xfrm>
            <a:off x="818205" y="4544385"/>
            <a:ext cx="210678" cy="210678"/>
          </a:xfrm>
          <a:prstGeom prst="rect">
            <a:avLst/>
          </a:prstGeom>
        </p:spPr>
      </p:pic>
      <p:sp>
        <p:nvSpPr>
          <p:cNvPr id="18" name="Text 12"/>
          <p:cNvSpPr txBox="1"/>
          <p:nvPr/>
        </p:nvSpPr>
        <p:spPr>
          <a:xfrm>
            <a:off x="1188720" y="4421124"/>
            <a:ext cx="9811512" cy="560070"/>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Held (paras 63, 67 &amp; 83): the assignment falls under Para 5 of Schedule III (sale of land/building) read with Section 7(1)(a) and Schedule II, and is NOT a “supply of service” — hence NOT subject to GST under Section 9.</a:t>
            </a:r>
            <a:endParaRPr lang="en-US" sz="1200" dirty="0"/>
          </a:p>
        </p:txBody>
      </p:sp>
      <p:sp>
        <p:nvSpPr>
          <p:cNvPr id="19" name="Shape 13"/>
          <p:cNvSpPr/>
          <p:nvPr/>
        </p:nvSpPr>
        <p:spPr>
          <a:xfrm>
            <a:off x="777240" y="5063490"/>
            <a:ext cx="292608" cy="292608"/>
          </a:xfrm>
          <a:prstGeom prst="ellipse">
            <a:avLst/>
          </a:prstGeom>
          <a:solidFill>
            <a:srgbClr val="155B39"/>
          </a:solidFill>
          <a:ln/>
        </p:spPr>
        <p:txBody>
          <a:bodyPr/>
          <a:lstStyle/>
          <a:p>
            <a:endParaRPr lang="en-IN"/>
          </a:p>
        </p:txBody>
      </p:sp>
      <p:pic>
        <p:nvPicPr>
          <p:cNvPr id="20" name="Image 4" descr="/tmp/claude-0/-home-claude/d7410d37-77f0-5a1e-9751-7a1d52b9708e/scratchpad/work/assets/icon_check.png"/>
          <p:cNvPicPr>
            <a:picLocks noChangeAspect="1"/>
          </p:cNvPicPr>
          <p:nvPr/>
        </p:nvPicPr>
        <p:blipFill>
          <a:blip r:embed="rId3"/>
          <a:stretch>
            <a:fillRect/>
          </a:stretch>
        </p:blipFill>
        <p:spPr>
          <a:xfrm>
            <a:off x="818205" y="5104455"/>
            <a:ext cx="210678" cy="210678"/>
          </a:xfrm>
          <a:prstGeom prst="rect">
            <a:avLst/>
          </a:prstGeom>
        </p:spPr>
      </p:pic>
      <p:sp>
        <p:nvSpPr>
          <p:cNvPr id="21" name="Text 14"/>
          <p:cNvSpPr txBox="1"/>
          <p:nvPr/>
        </p:nvSpPr>
        <p:spPr>
          <a:xfrm>
            <a:off x="1188720" y="4981194"/>
            <a:ext cx="9811512" cy="560070"/>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Followed by the Bombay High Court in Shrinivasa Realcon (see later slide) and by the Nagpur Bench in Aerocon Cushions.</a:t>
            </a:r>
            <a:endParaRPr lang="en-US" sz="1200" dirty="0"/>
          </a:p>
        </p:txBody>
      </p:sp>
      <p:sp>
        <p:nvSpPr>
          <p:cNvPr id="22" name="Shape 15"/>
          <p:cNvSpPr/>
          <p:nvPr/>
        </p:nvSpPr>
        <p:spPr>
          <a:xfrm>
            <a:off x="548640" y="5733288"/>
            <a:ext cx="10543032" cy="621792"/>
          </a:xfrm>
          <a:prstGeom prst="roundRect">
            <a:avLst>
              <a:gd name="adj" fmla="val 8824"/>
            </a:avLst>
          </a:prstGeom>
          <a:solidFill>
            <a:srgbClr val="E4DCC8"/>
          </a:solidFill>
          <a:ln/>
        </p:spPr>
        <p:txBody>
          <a:bodyPr/>
          <a:lstStyle/>
          <a:p>
            <a:endParaRPr lang="en-IN"/>
          </a:p>
        </p:txBody>
      </p:sp>
      <p:sp>
        <p:nvSpPr>
          <p:cNvPr id="23" name="Text 16"/>
          <p:cNvSpPr txBox="1"/>
          <p:nvPr/>
        </p:nvSpPr>
        <p:spPr>
          <a:xfrm>
            <a:off x="777240" y="5733288"/>
            <a:ext cx="10058400" cy="621792"/>
          </a:xfrm>
          <a:prstGeom prst="rect">
            <a:avLst/>
          </a:prstGeom>
          <a:noFill/>
          <a:ln/>
        </p:spPr>
        <p:txBody>
          <a:bodyPr wrap="square" lIns="0" tIns="0" rIns="0" bIns="0" rtlCol="0" anchor="ctr"/>
          <a:lstStyle/>
          <a:p>
            <a:pPr marL="0" indent="0">
              <a:lnSpc>
                <a:spcPct val="108000"/>
              </a:lnSpc>
              <a:buNone/>
            </a:pPr>
            <a:r>
              <a:rPr lang="en-US" sz="1300" b="1" i="1" dirty="0">
                <a:solidFill>
                  <a:srgbClr val="8C3B2E"/>
                </a:solidFill>
                <a:latin typeface="Calibri" pitchFamily="34" charset="0"/>
                <a:ea typeface="Calibri" pitchFamily="34" charset="-122"/>
                <a:cs typeface="Calibri" pitchFamily="34" charset="-120"/>
              </a:rPr>
              <a:t>Status:  </a:t>
            </a:r>
            <a:r>
              <a:rPr lang="en-US" sz="1300" i="1" dirty="0">
                <a:solidFill>
                  <a:srgbClr val="1C2620"/>
                </a:solidFill>
                <a:latin typeface="Calibri" pitchFamily="34" charset="0"/>
                <a:ea typeface="Calibri" pitchFamily="34" charset="-122"/>
                <a:cs typeface="Calibri" pitchFamily="34" charset="-120"/>
              </a:rPr>
              <a:t>The Supreme Court dismissed the Revenue's SLP in the related Aerocon Cushions matter (22 May 2026) and formally dismissed the main batch of SLPs against Gujarat Chamber itself (21 July 2026).</a:t>
            </a:r>
            <a:endParaRPr lang="en-US" sz="1300" dirty="0"/>
          </a:p>
        </p:txBody>
      </p:sp>
      <p:sp>
        <p:nvSpPr>
          <p:cNvPr id="24" name="Text 17"/>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32</a:t>
            </a:r>
            <a:endParaRPr lang="en-US" sz="1100" dirty="0"/>
          </a:p>
        </p:txBody>
      </p:sp>
      <p:pic>
        <p:nvPicPr>
          <p:cNvPr id="26" name="Picture 25">
            <a:extLst>
              <a:ext uri="{FF2B5EF4-FFF2-40B4-BE49-F238E27FC236}">
                <a16:creationId xmlns:a16="http://schemas.microsoft.com/office/drawing/2014/main" id="{9FB7BE5A-CF31-CC0C-485F-A4B49B98C722}"/>
              </a:ext>
            </a:extLst>
          </p:cNvPr>
          <p:cNvPicPr>
            <a:picLocks noChangeAspect="1"/>
          </p:cNvPicPr>
          <p:nvPr/>
        </p:nvPicPr>
        <p:blipFill>
          <a:blip r:embed="rId4"/>
          <a:stretch>
            <a:fillRect/>
          </a:stretch>
        </p:blipFill>
        <p:spPr>
          <a:xfrm>
            <a:off x="10424160" y="40862"/>
            <a:ext cx="1643063" cy="1259015"/>
          </a:xfrm>
          <a:prstGeom prst="rect">
            <a:avLst/>
          </a:prstGeom>
        </p:spPr>
      </p:pic>
      <p:sp>
        <p:nvSpPr>
          <p:cNvPr id="28" name="TextBox 27">
            <a:extLst>
              <a:ext uri="{FF2B5EF4-FFF2-40B4-BE49-F238E27FC236}">
                <a16:creationId xmlns:a16="http://schemas.microsoft.com/office/drawing/2014/main" id="{A274D079-21BF-3FE8-17E2-5AA09EB182F8}"/>
              </a:ext>
            </a:extLst>
          </p:cNvPr>
          <p:cNvSpPr txBox="1"/>
          <p:nvPr/>
        </p:nvSpPr>
        <p:spPr>
          <a:xfrm>
            <a:off x="2946797" y="6525887"/>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4002043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8C3B2E"/>
                </a:solidFill>
                <a:latin typeface="Calibri" pitchFamily="34" charset="0"/>
                <a:ea typeface="Calibri" pitchFamily="34" charset="-122"/>
                <a:cs typeface="Calibri" pitchFamily="34" charset="-120"/>
              </a:rPr>
              <a:t>CASE LAW 3 OF 5  |  TIME OF SUPPLY CONFIRMED</a:t>
            </a:r>
            <a:endParaRPr lang="en-US" sz="1400" dirty="0"/>
          </a:p>
        </p:txBody>
      </p:sp>
      <p:sp>
        <p:nvSpPr>
          <p:cNvPr id="4" name="Text 1"/>
          <p:cNvSpPr txBox="1"/>
          <p:nvPr/>
        </p:nvSpPr>
        <p:spPr>
          <a:xfrm>
            <a:off x="548640" y="713232"/>
            <a:ext cx="10241280" cy="822960"/>
          </a:xfrm>
          <a:prstGeom prst="rect">
            <a:avLst/>
          </a:prstGeom>
          <a:noFill/>
          <a:ln/>
        </p:spPr>
        <p:txBody>
          <a:bodyPr wrap="square" lIns="0" tIns="0" rIns="0" bIns="0" rtlCol="0" anchor="ctr"/>
          <a:lstStyle/>
          <a:p>
            <a:pPr marL="0" indent="0">
              <a:buNone/>
            </a:pPr>
            <a:r>
              <a:rPr lang="en-US" sz="2500" b="1" dirty="0">
                <a:solidFill>
                  <a:srgbClr val="1C2620"/>
                </a:solidFill>
                <a:latin typeface="Cambria" pitchFamily="34" charset="0"/>
                <a:ea typeface="Cambria" pitchFamily="34" charset="-122"/>
                <a:cs typeface="Cambria" pitchFamily="34" charset="-120"/>
              </a:rPr>
              <a:t>Provident Housing Ltd. v. Union of India &amp; Ors.</a:t>
            </a:r>
            <a:endParaRPr lang="en-US" sz="25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200" i="1" dirty="0">
                <a:solidFill>
                  <a:srgbClr val="6B6355"/>
                </a:solidFill>
                <a:latin typeface="Calibri" pitchFamily="34" charset="0"/>
                <a:ea typeface="Calibri" pitchFamily="34" charset="-122"/>
                <a:cs typeface="Calibri" pitchFamily="34" charset="-120"/>
              </a:rPr>
              <a:t>High Court of Bombay at Goa  •  21.08.2025</a:t>
            </a:r>
            <a:endParaRPr lang="en-US" sz="1200" dirty="0"/>
          </a:p>
        </p:txBody>
      </p:sp>
      <p:sp>
        <p:nvSpPr>
          <p:cNvPr id="6" name="Shape 3"/>
          <p:cNvSpPr/>
          <p:nvPr/>
        </p:nvSpPr>
        <p:spPr>
          <a:xfrm>
            <a:off x="548640" y="1965960"/>
            <a:ext cx="10543032" cy="685800"/>
          </a:xfrm>
          <a:prstGeom prst="roundRect">
            <a:avLst>
              <a:gd name="adj" fmla="val 8000"/>
            </a:avLst>
          </a:prstGeom>
          <a:solidFill>
            <a:srgbClr val="133A28"/>
          </a:solidFill>
          <a:ln/>
        </p:spPr>
        <p:txBody>
          <a:bodyPr/>
          <a:lstStyle/>
          <a:p>
            <a:endParaRPr lang="en-IN"/>
          </a:p>
        </p:txBody>
      </p:sp>
      <p:sp>
        <p:nvSpPr>
          <p:cNvPr id="7" name="Text 4"/>
          <p:cNvSpPr txBox="1"/>
          <p:nvPr/>
        </p:nvSpPr>
        <p:spPr>
          <a:xfrm>
            <a:off x="777240" y="1965960"/>
            <a:ext cx="10058400" cy="685800"/>
          </a:xfrm>
          <a:prstGeom prst="rect">
            <a:avLst/>
          </a:prstGeom>
          <a:noFill/>
          <a:ln/>
        </p:spPr>
        <p:txBody>
          <a:bodyPr wrap="square" lIns="0" tIns="0" rIns="0" bIns="0" rtlCol="0" anchor="ctr"/>
          <a:lstStyle/>
          <a:p>
            <a:pPr marL="0" indent="0">
              <a:lnSpc>
                <a:spcPct val="108000"/>
              </a:lnSpc>
              <a:buNone/>
            </a:pPr>
            <a:r>
              <a:rPr lang="en-US" sz="1250" b="1" dirty="0">
                <a:solidFill>
                  <a:srgbClr val="BD933F"/>
                </a:solidFill>
                <a:latin typeface="Calibri" pitchFamily="34" charset="0"/>
                <a:ea typeface="Calibri" pitchFamily="34" charset="-122"/>
                <a:cs typeface="Calibri" pitchFamily="34" charset="-120"/>
              </a:rPr>
              <a:t>ISSUE:  </a:t>
            </a:r>
            <a:r>
              <a:rPr lang="en-US" sz="1250" dirty="0">
                <a:solidFill>
                  <a:srgbClr val="FFFFFF"/>
                </a:solidFill>
                <a:latin typeface="Calibri" pitchFamily="34" charset="0"/>
                <a:ea typeface="Calibri" pitchFamily="34" charset="-122"/>
                <a:cs typeface="Calibri" pitchFamily="34" charset="-120"/>
              </a:rPr>
              <a:t>Does GST liability on construction services under a JDA (dated 13.10.2017) arise on execution of the JDA, or upon transfer of possession/right in the completed property under N/N 04/2018-CT(Rate)?</a:t>
            </a:r>
            <a:endParaRPr lang="en-US" sz="1250" dirty="0"/>
          </a:p>
        </p:txBody>
      </p:sp>
      <p:sp>
        <p:nvSpPr>
          <p:cNvPr id="8" name="Shape 5"/>
          <p:cNvSpPr/>
          <p:nvPr/>
        </p:nvSpPr>
        <p:spPr>
          <a:xfrm>
            <a:off x="548640" y="2788920"/>
            <a:ext cx="10543032" cy="3566160"/>
          </a:xfrm>
          <a:prstGeom prst="roundRect">
            <a:avLst>
              <a:gd name="adj" fmla="val 1795"/>
            </a:avLst>
          </a:prstGeom>
          <a:solidFill>
            <a:srgbClr val="D8E7DC"/>
          </a:solidFill>
          <a:ln/>
        </p:spPr>
        <p:txBody>
          <a:bodyPr/>
          <a:lstStyle/>
          <a:p>
            <a:endParaRPr lang="en-IN"/>
          </a:p>
        </p:txBody>
      </p:sp>
      <p:sp>
        <p:nvSpPr>
          <p:cNvPr id="9" name="Text 6"/>
          <p:cNvSpPr txBox="1"/>
          <p:nvPr/>
        </p:nvSpPr>
        <p:spPr>
          <a:xfrm>
            <a:off x="777240" y="2916936"/>
            <a:ext cx="10058400" cy="365760"/>
          </a:xfrm>
          <a:prstGeom prst="rect">
            <a:avLst/>
          </a:prstGeom>
          <a:noFill/>
          <a:ln/>
        </p:spPr>
        <p:txBody>
          <a:bodyPr wrap="square" lIns="0" tIns="0" rIns="0" bIns="0" rtlCol="0" anchor="ctr"/>
          <a:lstStyle/>
          <a:p>
            <a:pPr marL="0" indent="0">
              <a:buNone/>
            </a:pPr>
            <a:r>
              <a:rPr lang="en-US" sz="1500" b="1" dirty="0">
                <a:solidFill>
                  <a:srgbClr val="155B39"/>
                </a:solidFill>
                <a:latin typeface="Cambria" pitchFamily="34" charset="0"/>
                <a:ea typeface="Cambria" pitchFamily="34" charset="-122"/>
                <a:cs typeface="Cambria" pitchFamily="34" charset="-120"/>
              </a:rPr>
              <a:t>Ruling — Liability Tracks Conveyance, Not the JDA Date</a:t>
            </a:r>
            <a:endParaRPr lang="en-US" sz="1500" dirty="0"/>
          </a:p>
        </p:txBody>
      </p:sp>
      <p:sp>
        <p:nvSpPr>
          <p:cNvPr id="10" name="Shape 7"/>
          <p:cNvSpPr/>
          <p:nvPr/>
        </p:nvSpPr>
        <p:spPr>
          <a:xfrm>
            <a:off x="777240" y="3383280"/>
            <a:ext cx="292608" cy="292608"/>
          </a:xfrm>
          <a:prstGeom prst="ellipse">
            <a:avLst/>
          </a:prstGeom>
          <a:solidFill>
            <a:srgbClr val="155B39"/>
          </a:solidFill>
          <a:ln/>
        </p:spPr>
        <p:txBody>
          <a:bodyPr/>
          <a:lstStyle/>
          <a:p>
            <a:endParaRPr lang="en-IN"/>
          </a:p>
        </p:txBody>
      </p:sp>
      <p:pic>
        <p:nvPicPr>
          <p:cNvPr id="11" name="Image 1" descr="/tmp/claude-0/-home-claude/d7410d37-77f0-5a1e-9751-7a1d52b9708e/scratchpad/work/assets/icon_check.png"/>
          <p:cNvPicPr>
            <a:picLocks noChangeAspect="1"/>
          </p:cNvPicPr>
          <p:nvPr/>
        </p:nvPicPr>
        <p:blipFill>
          <a:blip r:embed="rId3"/>
          <a:stretch>
            <a:fillRect/>
          </a:stretch>
        </p:blipFill>
        <p:spPr>
          <a:xfrm>
            <a:off x="818205" y="3424245"/>
            <a:ext cx="210678" cy="210678"/>
          </a:xfrm>
          <a:prstGeom prst="rect">
            <a:avLst/>
          </a:prstGeom>
        </p:spPr>
      </p:pic>
      <p:sp>
        <p:nvSpPr>
          <p:cNvPr id="12" name="Text 8"/>
          <p:cNvSpPr txBox="1"/>
          <p:nvPr/>
        </p:nvSpPr>
        <p:spPr>
          <a:xfrm>
            <a:off x="1188720" y="3300984"/>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Background: under a JDA dated 13.10.2017, Revenue initially treated the date of execution of the JDA as the time of supply for the developer's construction service to the landowner, and ₹7 crore was deposited under protest during investigation.</a:t>
            </a:r>
            <a:endParaRPr lang="en-US" sz="1200" dirty="0"/>
          </a:p>
        </p:txBody>
      </p:sp>
      <p:sp>
        <p:nvSpPr>
          <p:cNvPr id="13" name="Shape 9"/>
          <p:cNvSpPr/>
          <p:nvPr/>
        </p:nvSpPr>
        <p:spPr>
          <a:xfrm>
            <a:off x="777240" y="4133088"/>
            <a:ext cx="292608" cy="292608"/>
          </a:xfrm>
          <a:prstGeom prst="ellipse">
            <a:avLst/>
          </a:prstGeom>
          <a:solidFill>
            <a:srgbClr val="155B39"/>
          </a:solidFill>
          <a:ln/>
        </p:spPr>
        <p:txBody>
          <a:bodyPr/>
          <a:lstStyle/>
          <a:p>
            <a:endParaRPr lang="en-IN"/>
          </a:p>
        </p:txBody>
      </p:sp>
      <p:pic>
        <p:nvPicPr>
          <p:cNvPr id="14" name="Image 2" descr="/tmp/claude-0/-home-claude/d7410d37-77f0-5a1e-9751-7a1d52b9708e/scratchpad/work/assets/icon_check.png"/>
          <p:cNvPicPr>
            <a:picLocks noChangeAspect="1"/>
          </p:cNvPicPr>
          <p:nvPr/>
        </p:nvPicPr>
        <p:blipFill>
          <a:blip r:embed="rId3"/>
          <a:stretch>
            <a:fillRect/>
          </a:stretch>
        </p:blipFill>
        <p:spPr>
          <a:xfrm>
            <a:off x="818205" y="4174053"/>
            <a:ext cx="210678" cy="210678"/>
          </a:xfrm>
          <a:prstGeom prst="rect">
            <a:avLst/>
          </a:prstGeom>
        </p:spPr>
      </p:pic>
      <p:sp>
        <p:nvSpPr>
          <p:cNvPr id="15" name="Text 10"/>
          <p:cNvSpPr txBox="1"/>
          <p:nvPr/>
        </p:nvSpPr>
        <p:spPr>
          <a:xfrm>
            <a:off x="1188720" y="4050792"/>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Notification No. 4/2018-CT(Rate) (25.01.2018) fixes the time of supply: liability to pay tax on construction service (and on development rights) arises only when the developer transfers possession or the right in the completed structure to the landowner, by conveyance deed, allotment letter or similar instrument.</a:t>
            </a:r>
            <a:endParaRPr lang="en-US" sz="1200" dirty="0"/>
          </a:p>
        </p:txBody>
      </p:sp>
      <p:sp>
        <p:nvSpPr>
          <p:cNvPr id="16" name="Shape 11"/>
          <p:cNvSpPr/>
          <p:nvPr/>
        </p:nvSpPr>
        <p:spPr>
          <a:xfrm>
            <a:off x="777240" y="4882896"/>
            <a:ext cx="292608" cy="292608"/>
          </a:xfrm>
          <a:prstGeom prst="ellipse">
            <a:avLst/>
          </a:prstGeom>
          <a:solidFill>
            <a:srgbClr val="155B39"/>
          </a:solidFill>
          <a:ln/>
        </p:spPr>
        <p:txBody>
          <a:bodyPr/>
          <a:lstStyle/>
          <a:p>
            <a:endParaRPr lang="en-IN"/>
          </a:p>
        </p:txBody>
      </p:sp>
      <p:pic>
        <p:nvPicPr>
          <p:cNvPr id="17" name="Image 3" descr="/tmp/claude-0/-home-claude/d7410d37-77f0-5a1e-9751-7a1d52b9708e/scratchpad/work/assets/icon_check.png"/>
          <p:cNvPicPr>
            <a:picLocks noChangeAspect="1"/>
          </p:cNvPicPr>
          <p:nvPr/>
        </p:nvPicPr>
        <p:blipFill>
          <a:blip r:embed="rId3"/>
          <a:stretch>
            <a:fillRect/>
          </a:stretch>
        </p:blipFill>
        <p:spPr>
          <a:xfrm>
            <a:off x="818205" y="4923861"/>
            <a:ext cx="210678" cy="210678"/>
          </a:xfrm>
          <a:prstGeom prst="rect">
            <a:avLst/>
          </a:prstGeom>
        </p:spPr>
      </p:pic>
      <p:sp>
        <p:nvSpPr>
          <p:cNvPr id="18" name="Text 12"/>
          <p:cNvSpPr txBox="1"/>
          <p:nvPr/>
        </p:nvSpPr>
        <p:spPr>
          <a:xfrm>
            <a:off x="1188720" y="4800600"/>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Held: GST liability in a JDA does NOT arise on the date of execution of the JDA (even where the JDA pre-dates the notification) — it arises only when the developer conveys the completed property to the landowner.</a:t>
            </a:r>
            <a:endParaRPr lang="en-US" sz="1200" dirty="0"/>
          </a:p>
        </p:txBody>
      </p:sp>
      <p:sp>
        <p:nvSpPr>
          <p:cNvPr id="19" name="Shape 13"/>
          <p:cNvSpPr/>
          <p:nvPr/>
        </p:nvSpPr>
        <p:spPr>
          <a:xfrm>
            <a:off x="777240" y="5632704"/>
            <a:ext cx="292608" cy="292608"/>
          </a:xfrm>
          <a:prstGeom prst="ellipse">
            <a:avLst/>
          </a:prstGeom>
          <a:solidFill>
            <a:srgbClr val="155B39"/>
          </a:solidFill>
          <a:ln/>
        </p:spPr>
        <p:txBody>
          <a:bodyPr/>
          <a:lstStyle/>
          <a:p>
            <a:endParaRPr lang="en-IN"/>
          </a:p>
        </p:txBody>
      </p:sp>
      <p:pic>
        <p:nvPicPr>
          <p:cNvPr id="20" name="Image 4" descr="/tmp/claude-0/-home-claude/d7410d37-77f0-5a1e-9751-7a1d52b9708e/scratchpad/work/assets/icon_check.png"/>
          <p:cNvPicPr>
            <a:picLocks noChangeAspect="1"/>
          </p:cNvPicPr>
          <p:nvPr/>
        </p:nvPicPr>
        <p:blipFill>
          <a:blip r:embed="rId3"/>
          <a:stretch>
            <a:fillRect/>
          </a:stretch>
        </p:blipFill>
        <p:spPr>
          <a:xfrm>
            <a:off x="818205" y="5673669"/>
            <a:ext cx="210678" cy="210678"/>
          </a:xfrm>
          <a:prstGeom prst="rect">
            <a:avLst/>
          </a:prstGeom>
        </p:spPr>
      </p:pic>
      <p:sp>
        <p:nvSpPr>
          <p:cNvPr id="21" name="Text 14"/>
          <p:cNvSpPr txBox="1"/>
          <p:nvPr/>
        </p:nvSpPr>
        <p:spPr>
          <a:xfrm>
            <a:off x="1188720" y="5550408"/>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This confirms the same principle applied via N/N 06/2019 for the post-April-2019 scheme: JDA taxation follows completion, not signature.</a:t>
            </a:r>
            <a:endParaRPr lang="en-US" sz="1200" dirty="0"/>
          </a:p>
        </p:txBody>
      </p:sp>
      <p:sp>
        <p:nvSpPr>
          <p:cNvPr id="22" name="Text 15"/>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33</a:t>
            </a:r>
            <a:endParaRPr lang="en-US" sz="1100" dirty="0"/>
          </a:p>
        </p:txBody>
      </p:sp>
      <p:pic>
        <p:nvPicPr>
          <p:cNvPr id="24" name="Picture 23">
            <a:extLst>
              <a:ext uri="{FF2B5EF4-FFF2-40B4-BE49-F238E27FC236}">
                <a16:creationId xmlns:a16="http://schemas.microsoft.com/office/drawing/2014/main" id="{13CE78EC-C583-7819-F5D3-C61654DF4C79}"/>
              </a:ext>
            </a:extLst>
          </p:cNvPr>
          <p:cNvPicPr>
            <a:picLocks noChangeAspect="1"/>
          </p:cNvPicPr>
          <p:nvPr/>
        </p:nvPicPr>
        <p:blipFill>
          <a:blip r:embed="rId4"/>
          <a:stretch>
            <a:fillRect/>
          </a:stretch>
        </p:blipFill>
        <p:spPr>
          <a:xfrm>
            <a:off x="10424160" y="40862"/>
            <a:ext cx="1643063" cy="1259015"/>
          </a:xfrm>
          <a:prstGeom prst="rect">
            <a:avLst/>
          </a:prstGeom>
        </p:spPr>
      </p:pic>
      <p:sp>
        <p:nvSpPr>
          <p:cNvPr id="26" name="TextBox 25">
            <a:extLst>
              <a:ext uri="{FF2B5EF4-FFF2-40B4-BE49-F238E27FC236}">
                <a16:creationId xmlns:a16="http://schemas.microsoft.com/office/drawing/2014/main" id="{ADE09163-A158-C075-3816-C8DF770D15C7}"/>
              </a:ext>
            </a:extLst>
          </p:cNvPr>
          <p:cNvSpPr txBox="1"/>
          <p:nvPr/>
        </p:nvSpPr>
        <p:spPr>
          <a:xfrm>
            <a:off x="2889648" y="6463022"/>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2377323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8C3B2E"/>
                </a:solidFill>
                <a:latin typeface="Calibri" pitchFamily="34" charset="0"/>
                <a:ea typeface="Calibri" pitchFamily="34" charset="-122"/>
                <a:cs typeface="Calibri" pitchFamily="34" charset="-120"/>
              </a:rPr>
              <a:t>CASE LAW 4 OF 5  |  IS EVERY JDA A TDR TRANSFER?</a:t>
            </a:r>
            <a:endParaRPr lang="en-US" sz="1400" dirty="0"/>
          </a:p>
        </p:txBody>
      </p:sp>
      <p:sp>
        <p:nvSpPr>
          <p:cNvPr id="4" name="Text 1"/>
          <p:cNvSpPr txBox="1"/>
          <p:nvPr/>
        </p:nvSpPr>
        <p:spPr>
          <a:xfrm>
            <a:off x="548640" y="713232"/>
            <a:ext cx="10241280" cy="822960"/>
          </a:xfrm>
          <a:prstGeom prst="rect">
            <a:avLst/>
          </a:prstGeom>
          <a:noFill/>
          <a:ln/>
        </p:spPr>
        <p:txBody>
          <a:bodyPr wrap="square" lIns="0" tIns="0" rIns="0" bIns="0" rtlCol="0" anchor="ctr"/>
          <a:lstStyle/>
          <a:p>
            <a:pPr marL="0" indent="0">
              <a:buNone/>
            </a:pPr>
            <a:r>
              <a:rPr lang="en-US" sz="2500" b="1" dirty="0">
                <a:solidFill>
                  <a:srgbClr val="1C2620"/>
                </a:solidFill>
                <a:latin typeface="Cambria" pitchFamily="34" charset="0"/>
                <a:ea typeface="Cambria" pitchFamily="34" charset="-122"/>
                <a:cs typeface="Cambria" pitchFamily="34" charset="-120"/>
              </a:rPr>
              <a:t>Prahitha Construction Pvt. Ltd. v. Union of India</a:t>
            </a:r>
            <a:endParaRPr lang="en-US" sz="25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200" i="1" dirty="0">
                <a:solidFill>
                  <a:srgbClr val="6B6355"/>
                </a:solidFill>
                <a:latin typeface="Calibri" pitchFamily="34" charset="0"/>
                <a:ea typeface="Calibri" pitchFamily="34" charset="-122"/>
                <a:cs typeface="Calibri" pitchFamily="34" charset="-120"/>
              </a:rPr>
              <a:t>Telangana High Court  •  W.P. No. 5493/2020  •  09.02.2024  •  2024 SCC OnLine TS 3994</a:t>
            </a:r>
            <a:endParaRPr lang="en-US" sz="1200" dirty="0"/>
          </a:p>
        </p:txBody>
      </p:sp>
      <p:sp>
        <p:nvSpPr>
          <p:cNvPr id="6" name="Shape 3"/>
          <p:cNvSpPr/>
          <p:nvPr/>
        </p:nvSpPr>
        <p:spPr>
          <a:xfrm>
            <a:off x="548640" y="1965960"/>
            <a:ext cx="10543032" cy="685800"/>
          </a:xfrm>
          <a:prstGeom prst="roundRect">
            <a:avLst>
              <a:gd name="adj" fmla="val 8000"/>
            </a:avLst>
          </a:prstGeom>
          <a:solidFill>
            <a:srgbClr val="133A28"/>
          </a:solidFill>
          <a:ln/>
        </p:spPr>
        <p:txBody>
          <a:bodyPr/>
          <a:lstStyle/>
          <a:p>
            <a:endParaRPr lang="en-IN"/>
          </a:p>
        </p:txBody>
      </p:sp>
      <p:sp>
        <p:nvSpPr>
          <p:cNvPr id="7" name="Text 4"/>
          <p:cNvSpPr txBox="1"/>
          <p:nvPr/>
        </p:nvSpPr>
        <p:spPr>
          <a:xfrm>
            <a:off x="777240" y="1965960"/>
            <a:ext cx="10058400" cy="685800"/>
          </a:xfrm>
          <a:prstGeom prst="rect">
            <a:avLst/>
          </a:prstGeom>
          <a:noFill/>
          <a:ln/>
        </p:spPr>
        <p:txBody>
          <a:bodyPr wrap="square" lIns="0" tIns="0" rIns="0" bIns="0" rtlCol="0" anchor="ctr"/>
          <a:lstStyle/>
          <a:p>
            <a:pPr marL="0" indent="0">
              <a:lnSpc>
                <a:spcPct val="108000"/>
              </a:lnSpc>
              <a:buNone/>
            </a:pPr>
            <a:r>
              <a:rPr lang="en-US" sz="1250" b="1" dirty="0">
                <a:solidFill>
                  <a:srgbClr val="BD933F"/>
                </a:solidFill>
                <a:latin typeface="Calibri" pitchFamily="34" charset="0"/>
                <a:ea typeface="Calibri" pitchFamily="34" charset="-122"/>
                <a:cs typeface="Calibri" pitchFamily="34" charset="-120"/>
              </a:rPr>
              <a:t>ISSUE:  </a:t>
            </a:r>
            <a:r>
              <a:rPr lang="en-US" sz="1250" dirty="0">
                <a:solidFill>
                  <a:srgbClr val="FFFFFF"/>
                </a:solidFill>
                <a:latin typeface="Calibri" pitchFamily="34" charset="0"/>
                <a:ea typeface="Calibri" pitchFamily="34" charset="-122"/>
                <a:cs typeface="Calibri" pitchFamily="34" charset="-120"/>
              </a:rPr>
              <a:t>Is transfer of development rights under a JDA a “sale of land” excluded from GST under Schedule III Entry 5, or a taxable “supply of service”? (Incidental challenge to N/N 4/2018-CT(R), as amended by N/N 23/2019.)</a:t>
            </a:r>
            <a:endParaRPr lang="en-US" sz="1250" dirty="0"/>
          </a:p>
        </p:txBody>
      </p:sp>
      <p:sp>
        <p:nvSpPr>
          <p:cNvPr id="8" name="Shape 5"/>
          <p:cNvSpPr/>
          <p:nvPr/>
        </p:nvSpPr>
        <p:spPr>
          <a:xfrm>
            <a:off x="548640" y="2788920"/>
            <a:ext cx="10543032" cy="3566160"/>
          </a:xfrm>
          <a:prstGeom prst="roundRect">
            <a:avLst>
              <a:gd name="adj" fmla="val 1795"/>
            </a:avLst>
          </a:prstGeom>
          <a:solidFill>
            <a:srgbClr val="D8E7DC"/>
          </a:solidFill>
          <a:ln/>
        </p:spPr>
        <p:txBody>
          <a:bodyPr/>
          <a:lstStyle/>
          <a:p>
            <a:endParaRPr lang="en-IN"/>
          </a:p>
        </p:txBody>
      </p:sp>
      <p:sp>
        <p:nvSpPr>
          <p:cNvPr id="9" name="Text 6"/>
          <p:cNvSpPr txBox="1"/>
          <p:nvPr/>
        </p:nvSpPr>
        <p:spPr>
          <a:xfrm>
            <a:off x="777240" y="2916936"/>
            <a:ext cx="10058400" cy="365760"/>
          </a:xfrm>
          <a:prstGeom prst="rect">
            <a:avLst/>
          </a:prstGeom>
          <a:noFill/>
          <a:ln/>
        </p:spPr>
        <p:txBody>
          <a:bodyPr wrap="square" lIns="0" tIns="0" rIns="0" bIns="0" rtlCol="0" anchor="ctr"/>
          <a:lstStyle/>
          <a:p>
            <a:pPr marL="0" indent="0">
              <a:buNone/>
            </a:pPr>
            <a:r>
              <a:rPr lang="en-US" sz="1500" b="1" dirty="0">
                <a:solidFill>
                  <a:srgbClr val="155B39"/>
                </a:solidFill>
                <a:latin typeface="Cambria" pitchFamily="34" charset="0"/>
                <a:ea typeface="Cambria" pitchFamily="34" charset="-122"/>
                <a:cs typeface="Cambria" pitchFamily="34" charset="-120"/>
              </a:rPr>
              <a:t>Ruling — TDR Transfer Is Taxable, Not a Sale of Land</a:t>
            </a:r>
            <a:endParaRPr lang="en-US" sz="1500" dirty="0"/>
          </a:p>
        </p:txBody>
      </p:sp>
      <p:sp>
        <p:nvSpPr>
          <p:cNvPr id="10" name="Shape 7"/>
          <p:cNvSpPr/>
          <p:nvPr/>
        </p:nvSpPr>
        <p:spPr>
          <a:xfrm>
            <a:off x="777240" y="3383280"/>
            <a:ext cx="292608" cy="292608"/>
          </a:xfrm>
          <a:prstGeom prst="ellipse">
            <a:avLst/>
          </a:prstGeom>
          <a:solidFill>
            <a:srgbClr val="155B39"/>
          </a:solidFill>
          <a:ln/>
        </p:spPr>
        <p:txBody>
          <a:bodyPr/>
          <a:lstStyle/>
          <a:p>
            <a:endParaRPr lang="en-IN"/>
          </a:p>
        </p:txBody>
      </p:sp>
      <p:pic>
        <p:nvPicPr>
          <p:cNvPr id="11" name="Image 1" descr="/tmp/claude-0/-home-claude/d7410d37-77f0-5a1e-9751-7a1d52b9708e/scratchpad/work/assets/icon_check.png"/>
          <p:cNvPicPr>
            <a:picLocks noChangeAspect="1"/>
          </p:cNvPicPr>
          <p:nvPr/>
        </p:nvPicPr>
        <p:blipFill>
          <a:blip r:embed="rId3"/>
          <a:stretch>
            <a:fillRect/>
          </a:stretch>
        </p:blipFill>
        <p:spPr>
          <a:xfrm>
            <a:off x="818205" y="3424245"/>
            <a:ext cx="210678" cy="210678"/>
          </a:xfrm>
          <a:prstGeom prst="rect">
            <a:avLst/>
          </a:prstGeom>
        </p:spPr>
      </p:pic>
      <p:sp>
        <p:nvSpPr>
          <p:cNvPr id="12" name="Text 8"/>
          <p:cNvSpPr txBox="1"/>
          <p:nvPr/>
        </p:nvSpPr>
        <p:spPr>
          <a:xfrm>
            <a:off x="1188720" y="3300984"/>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Background: under a JDA dated 28.12.2017, the developer was given permissive possession of ~10.12 acres at Hyderabad Knowledge City to build an IT/ITES commercial complex; landowners would later receive built-up area and convey the proportionate undivided share of land (UDS) to the developer.</a:t>
            </a:r>
            <a:endParaRPr lang="en-US" sz="1200" dirty="0"/>
          </a:p>
        </p:txBody>
      </p:sp>
      <p:sp>
        <p:nvSpPr>
          <p:cNvPr id="13" name="Shape 9"/>
          <p:cNvSpPr/>
          <p:nvPr/>
        </p:nvSpPr>
        <p:spPr>
          <a:xfrm>
            <a:off x="777240" y="4133088"/>
            <a:ext cx="292608" cy="292608"/>
          </a:xfrm>
          <a:prstGeom prst="ellipse">
            <a:avLst/>
          </a:prstGeom>
          <a:solidFill>
            <a:srgbClr val="155B39"/>
          </a:solidFill>
          <a:ln/>
        </p:spPr>
        <p:txBody>
          <a:bodyPr/>
          <a:lstStyle/>
          <a:p>
            <a:endParaRPr lang="en-IN"/>
          </a:p>
        </p:txBody>
      </p:sp>
      <p:pic>
        <p:nvPicPr>
          <p:cNvPr id="14" name="Image 2" descr="/tmp/claude-0/-home-claude/d7410d37-77f0-5a1e-9751-7a1d52b9708e/scratchpad/work/assets/icon_check.png"/>
          <p:cNvPicPr>
            <a:picLocks noChangeAspect="1"/>
          </p:cNvPicPr>
          <p:nvPr/>
        </p:nvPicPr>
        <p:blipFill>
          <a:blip r:embed="rId3"/>
          <a:stretch>
            <a:fillRect/>
          </a:stretch>
        </p:blipFill>
        <p:spPr>
          <a:xfrm>
            <a:off x="818205" y="4174053"/>
            <a:ext cx="210678" cy="210678"/>
          </a:xfrm>
          <a:prstGeom prst="rect">
            <a:avLst/>
          </a:prstGeom>
        </p:spPr>
      </p:pic>
      <p:sp>
        <p:nvSpPr>
          <p:cNvPr id="15" name="Text 10"/>
          <p:cNvSpPr txBox="1"/>
          <p:nvPr/>
        </p:nvSpPr>
        <p:spPr>
          <a:xfrm>
            <a:off x="1188720" y="4050792"/>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The Court rejected the argument that the JDA results in a sale of land: only a separate conveyance deed, executed AFTER completion of development, transfers the UDS — the JDA by itself does not transfer ownership.</a:t>
            </a:r>
            <a:endParaRPr lang="en-US" sz="1200" dirty="0"/>
          </a:p>
        </p:txBody>
      </p:sp>
      <p:sp>
        <p:nvSpPr>
          <p:cNvPr id="16" name="Shape 11"/>
          <p:cNvSpPr/>
          <p:nvPr/>
        </p:nvSpPr>
        <p:spPr>
          <a:xfrm>
            <a:off x="777240" y="4882896"/>
            <a:ext cx="292608" cy="292608"/>
          </a:xfrm>
          <a:prstGeom prst="ellipse">
            <a:avLst/>
          </a:prstGeom>
          <a:solidFill>
            <a:srgbClr val="155B39"/>
          </a:solidFill>
          <a:ln/>
        </p:spPr>
        <p:txBody>
          <a:bodyPr/>
          <a:lstStyle/>
          <a:p>
            <a:endParaRPr lang="en-IN"/>
          </a:p>
        </p:txBody>
      </p:sp>
      <p:pic>
        <p:nvPicPr>
          <p:cNvPr id="17" name="Image 3" descr="/tmp/claude-0/-home-claude/d7410d37-77f0-5a1e-9751-7a1d52b9708e/scratchpad/work/assets/icon_check.png"/>
          <p:cNvPicPr>
            <a:picLocks noChangeAspect="1"/>
          </p:cNvPicPr>
          <p:nvPr/>
        </p:nvPicPr>
        <p:blipFill>
          <a:blip r:embed="rId3"/>
          <a:stretch>
            <a:fillRect/>
          </a:stretch>
        </p:blipFill>
        <p:spPr>
          <a:xfrm>
            <a:off x="818205" y="4923861"/>
            <a:ext cx="210678" cy="210678"/>
          </a:xfrm>
          <a:prstGeom prst="rect">
            <a:avLst/>
          </a:prstGeom>
        </p:spPr>
      </p:pic>
      <p:sp>
        <p:nvSpPr>
          <p:cNvPr id="18" name="Text 12"/>
          <p:cNvSpPr txBox="1"/>
          <p:nvPr/>
        </p:nvSpPr>
        <p:spPr>
          <a:xfrm>
            <a:off x="1188720" y="4800600"/>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Held (para 34): there are two distinct taxable supplies — transfer of development rights by the landowner, and construction services by the developer — both taxable under Section 7 read with Entry 5(b) of Schedule II. “Under no circumstances can the aforesaid two supplies be termed as sale of land under Entry 5 of Schedule III.”</a:t>
            </a:r>
            <a:endParaRPr lang="en-US" sz="1200" dirty="0"/>
          </a:p>
        </p:txBody>
      </p:sp>
      <p:sp>
        <p:nvSpPr>
          <p:cNvPr id="19" name="Shape 13"/>
          <p:cNvSpPr/>
          <p:nvPr/>
        </p:nvSpPr>
        <p:spPr>
          <a:xfrm>
            <a:off x="777240" y="5632704"/>
            <a:ext cx="292608" cy="292608"/>
          </a:xfrm>
          <a:prstGeom prst="ellipse">
            <a:avLst/>
          </a:prstGeom>
          <a:solidFill>
            <a:srgbClr val="155B39"/>
          </a:solidFill>
          <a:ln/>
        </p:spPr>
        <p:txBody>
          <a:bodyPr/>
          <a:lstStyle/>
          <a:p>
            <a:endParaRPr lang="en-IN"/>
          </a:p>
        </p:txBody>
      </p:sp>
      <p:pic>
        <p:nvPicPr>
          <p:cNvPr id="20" name="Image 4" descr="/tmp/claude-0/-home-claude/d7410d37-77f0-5a1e-9751-7a1d52b9708e/scratchpad/work/assets/icon_check.png"/>
          <p:cNvPicPr>
            <a:picLocks noChangeAspect="1"/>
          </p:cNvPicPr>
          <p:nvPr/>
        </p:nvPicPr>
        <p:blipFill>
          <a:blip r:embed="rId3"/>
          <a:stretch>
            <a:fillRect/>
          </a:stretch>
        </p:blipFill>
        <p:spPr>
          <a:xfrm>
            <a:off x="818205" y="5673669"/>
            <a:ext cx="210678" cy="210678"/>
          </a:xfrm>
          <a:prstGeom prst="rect">
            <a:avLst/>
          </a:prstGeom>
        </p:spPr>
      </p:pic>
      <p:sp>
        <p:nvSpPr>
          <p:cNvPr id="21" name="Text 14"/>
          <p:cNvSpPr txBox="1"/>
          <p:nvPr/>
        </p:nvSpPr>
        <p:spPr>
          <a:xfrm>
            <a:off x="1188720" y="5550408"/>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N/N 05/2019's RCM on TDR/FSI was upheld as valid.</a:t>
            </a:r>
            <a:endParaRPr lang="en-US" sz="1200" dirty="0"/>
          </a:p>
        </p:txBody>
      </p:sp>
      <p:sp>
        <p:nvSpPr>
          <p:cNvPr id="22" name="Text 15"/>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34</a:t>
            </a:r>
            <a:endParaRPr lang="en-US" sz="1100" dirty="0"/>
          </a:p>
        </p:txBody>
      </p:sp>
      <p:pic>
        <p:nvPicPr>
          <p:cNvPr id="24" name="Picture 23">
            <a:extLst>
              <a:ext uri="{FF2B5EF4-FFF2-40B4-BE49-F238E27FC236}">
                <a16:creationId xmlns:a16="http://schemas.microsoft.com/office/drawing/2014/main" id="{4736844B-F341-A4D2-1D63-9FD7EED5E45B}"/>
              </a:ext>
            </a:extLst>
          </p:cNvPr>
          <p:cNvPicPr>
            <a:picLocks noChangeAspect="1"/>
          </p:cNvPicPr>
          <p:nvPr/>
        </p:nvPicPr>
        <p:blipFill>
          <a:blip r:embed="rId4"/>
          <a:stretch>
            <a:fillRect/>
          </a:stretch>
        </p:blipFill>
        <p:spPr>
          <a:xfrm>
            <a:off x="10424160" y="40862"/>
            <a:ext cx="1643063" cy="1259015"/>
          </a:xfrm>
          <a:prstGeom prst="rect">
            <a:avLst/>
          </a:prstGeom>
        </p:spPr>
      </p:pic>
      <p:sp>
        <p:nvSpPr>
          <p:cNvPr id="26" name="TextBox 25">
            <a:extLst>
              <a:ext uri="{FF2B5EF4-FFF2-40B4-BE49-F238E27FC236}">
                <a16:creationId xmlns:a16="http://schemas.microsoft.com/office/drawing/2014/main" id="{C8BD39A6-DE9E-3859-6F50-AB92D5350748}"/>
              </a:ext>
            </a:extLst>
          </p:cNvPr>
          <p:cNvSpPr txBox="1"/>
          <p:nvPr/>
        </p:nvSpPr>
        <p:spPr>
          <a:xfrm>
            <a:off x="3047667" y="6488668"/>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3860140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8C3B2E"/>
                </a:solidFill>
                <a:latin typeface="Calibri" pitchFamily="34" charset="0"/>
                <a:ea typeface="Calibri" pitchFamily="34" charset="-122"/>
                <a:cs typeface="Calibri" pitchFamily="34" charset="-120"/>
              </a:rPr>
              <a:t>CASE LAW 5 OF 5  |  NOT EVERY DEVELOPMENT RIGHT IS A TDR</a:t>
            </a:r>
            <a:endParaRPr lang="en-US" sz="1400" dirty="0"/>
          </a:p>
        </p:txBody>
      </p:sp>
      <p:sp>
        <p:nvSpPr>
          <p:cNvPr id="4" name="Text 1"/>
          <p:cNvSpPr txBox="1"/>
          <p:nvPr/>
        </p:nvSpPr>
        <p:spPr>
          <a:xfrm>
            <a:off x="548640" y="713232"/>
            <a:ext cx="10241280" cy="822960"/>
          </a:xfrm>
          <a:prstGeom prst="rect">
            <a:avLst/>
          </a:prstGeom>
          <a:noFill/>
          <a:ln/>
        </p:spPr>
        <p:txBody>
          <a:bodyPr wrap="square" lIns="0" tIns="0" rIns="0" bIns="0" rtlCol="0" anchor="ctr"/>
          <a:lstStyle/>
          <a:p>
            <a:pPr marL="0" indent="0">
              <a:buNone/>
            </a:pPr>
            <a:r>
              <a:rPr lang="en-US" sz="2500" b="1" dirty="0">
                <a:solidFill>
                  <a:srgbClr val="1C2620"/>
                </a:solidFill>
                <a:latin typeface="Cambria" pitchFamily="34" charset="0"/>
                <a:ea typeface="Cambria" pitchFamily="34" charset="-122"/>
                <a:cs typeface="Cambria" pitchFamily="34" charset="-120"/>
              </a:rPr>
              <a:t>M/s Shrinivasa Realcon Pvt. Ltd. v. Dy. Commissioner CGST, Nagpur</a:t>
            </a:r>
            <a:endParaRPr lang="en-US" sz="25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200" i="1" dirty="0">
                <a:solidFill>
                  <a:srgbClr val="6B6355"/>
                </a:solidFill>
                <a:latin typeface="Calibri" pitchFamily="34" charset="0"/>
                <a:ea typeface="Calibri" pitchFamily="34" charset="-122"/>
                <a:cs typeface="Calibri" pitchFamily="34" charset="-120"/>
              </a:rPr>
              <a:t>Bombay High Court (Nagpur Bench)  •  WP No. 7135/2024  •  08.04.2025</a:t>
            </a:r>
            <a:endParaRPr lang="en-US" sz="1200" dirty="0"/>
          </a:p>
        </p:txBody>
      </p:sp>
      <p:sp>
        <p:nvSpPr>
          <p:cNvPr id="6" name="Shape 3"/>
          <p:cNvSpPr/>
          <p:nvPr/>
        </p:nvSpPr>
        <p:spPr>
          <a:xfrm>
            <a:off x="548640" y="1965960"/>
            <a:ext cx="10543032" cy="685800"/>
          </a:xfrm>
          <a:prstGeom prst="roundRect">
            <a:avLst>
              <a:gd name="adj" fmla="val 8000"/>
            </a:avLst>
          </a:prstGeom>
          <a:solidFill>
            <a:srgbClr val="133A28"/>
          </a:solidFill>
          <a:ln/>
        </p:spPr>
        <p:txBody>
          <a:bodyPr/>
          <a:lstStyle/>
          <a:p>
            <a:endParaRPr lang="en-IN"/>
          </a:p>
        </p:txBody>
      </p:sp>
      <p:sp>
        <p:nvSpPr>
          <p:cNvPr id="7" name="Text 4"/>
          <p:cNvSpPr txBox="1"/>
          <p:nvPr/>
        </p:nvSpPr>
        <p:spPr>
          <a:xfrm>
            <a:off x="777240" y="1965960"/>
            <a:ext cx="10058400" cy="685800"/>
          </a:xfrm>
          <a:prstGeom prst="rect">
            <a:avLst/>
          </a:prstGeom>
          <a:noFill/>
          <a:ln/>
        </p:spPr>
        <p:txBody>
          <a:bodyPr wrap="square" lIns="0" tIns="0" rIns="0" bIns="0" rtlCol="0" anchor="ctr"/>
          <a:lstStyle/>
          <a:p>
            <a:pPr marL="0" indent="0">
              <a:lnSpc>
                <a:spcPct val="108000"/>
              </a:lnSpc>
              <a:buNone/>
            </a:pPr>
            <a:r>
              <a:rPr lang="en-US" sz="1250" b="1" dirty="0">
                <a:solidFill>
                  <a:srgbClr val="BD933F"/>
                </a:solidFill>
                <a:latin typeface="Calibri" pitchFamily="34" charset="0"/>
                <a:ea typeface="Calibri" pitchFamily="34" charset="-122"/>
                <a:cs typeface="Calibri" pitchFamily="34" charset="-120"/>
              </a:rPr>
              <a:t>ISSUE:  </a:t>
            </a:r>
            <a:r>
              <a:rPr lang="en-US" sz="1250" dirty="0">
                <a:solidFill>
                  <a:srgbClr val="FFFFFF"/>
                </a:solidFill>
                <a:latin typeface="Calibri" pitchFamily="34" charset="0"/>
                <a:ea typeface="Calibri" pitchFamily="34" charset="-122"/>
                <a:cs typeface="Calibri" pitchFamily="34" charset="-120"/>
              </a:rPr>
              <a:t>Does the right granted to a developer, under a private development agreement, to construct on the owner's land qualify as “Transfer of Development Rights (TDR) or FSI” under Entry 5B of N/N 05/2019 — attracting GST under RCM?</a:t>
            </a:r>
            <a:endParaRPr lang="en-US" sz="1250" dirty="0"/>
          </a:p>
        </p:txBody>
      </p:sp>
      <p:sp>
        <p:nvSpPr>
          <p:cNvPr id="8" name="Shape 5"/>
          <p:cNvSpPr/>
          <p:nvPr/>
        </p:nvSpPr>
        <p:spPr>
          <a:xfrm>
            <a:off x="548640" y="2788920"/>
            <a:ext cx="10543032" cy="3566160"/>
          </a:xfrm>
          <a:prstGeom prst="roundRect">
            <a:avLst>
              <a:gd name="adj" fmla="val 1795"/>
            </a:avLst>
          </a:prstGeom>
          <a:solidFill>
            <a:srgbClr val="D8E7DC"/>
          </a:solidFill>
          <a:ln/>
        </p:spPr>
        <p:txBody>
          <a:bodyPr/>
          <a:lstStyle/>
          <a:p>
            <a:endParaRPr lang="en-IN"/>
          </a:p>
        </p:txBody>
      </p:sp>
      <p:sp>
        <p:nvSpPr>
          <p:cNvPr id="9" name="Text 6"/>
          <p:cNvSpPr txBox="1"/>
          <p:nvPr/>
        </p:nvSpPr>
        <p:spPr>
          <a:xfrm>
            <a:off x="777240" y="2916936"/>
            <a:ext cx="10058400" cy="365760"/>
          </a:xfrm>
          <a:prstGeom prst="rect">
            <a:avLst/>
          </a:prstGeom>
          <a:noFill/>
          <a:ln/>
        </p:spPr>
        <p:txBody>
          <a:bodyPr wrap="square" lIns="0" tIns="0" rIns="0" bIns="0" rtlCol="0" anchor="ctr"/>
          <a:lstStyle/>
          <a:p>
            <a:pPr marL="0" indent="0">
              <a:buNone/>
            </a:pPr>
            <a:r>
              <a:rPr lang="en-US" sz="1500" b="1" dirty="0">
                <a:solidFill>
                  <a:srgbClr val="155B39"/>
                </a:solidFill>
                <a:latin typeface="Cambria" pitchFamily="34" charset="0"/>
                <a:ea typeface="Cambria" pitchFamily="34" charset="-122"/>
                <a:cs typeface="Cambria" pitchFamily="34" charset="-120"/>
              </a:rPr>
              <a:t>Ruling — A Private Development Agreement Is Not TDR/FSI Under Entry 5B</a:t>
            </a:r>
            <a:endParaRPr lang="en-US" sz="1500" dirty="0"/>
          </a:p>
        </p:txBody>
      </p:sp>
      <p:sp>
        <p:nvSpPr>
          <p:cNvPr id="10" name="Shape 7"/>
          <p:cNvSpPr/>
          <p:nvPr/>
        </p:nvSpPr>
        <p:spPr>
          <a:xfrm>
            <a:off x="777240" y="3383280"/>
            <a:ext cx="292608" cy="292608"/>
          </a:xfrm>
          <a:prstGeom prst="ellipse">
            <a:avLst/>
          </a:prstGeom>
          <a:solidFill>
            <a:srgbClr val="155B39"/>
          </a:solidFill>
          <a:ln/>
        </p:spPr>
        <p:txBody>
          <a:bodyPr/>
          <a:lstStyle/>
          <a:p>
            <a:endParaRPr lang="en-IN"/>
          </a:p>
        </p:txBody>
      </p:sp>
      <p:pic>
        <p:nvPicPr>
          <p:cNvPr id="11" name="Image 1" descr="/tmp/claude-0/-home-claude/d7410d37-77f0-5a1e-9751-7a1d52b9708e/scratchpad/work/assets/icon_check.png"/>
          <p:cNvPicPr>
            <a:picLocks noChangeAspect="1"/>
          </p:cNvPicPr>
          <p:nvPr/>
        </p:nvPicPr>
        <p:blipFill>
          <a:blip r:embed="rId3"/>
          <a:stretch>
            <a:fillRect/>
          </a:stretch>
        </p:blipFill>
        <p:spPr>
          <a:xfrm>
            <a:off x="818205" y="3424245"/>
            <a:ext cx="210678" cy="210678"/>
          </a:xfrm>
          <a:prstGeom prst="rect">
            <a:avLst/>
          </a:prstGeom>
        </p:spPr>
      </p:pic>
      <p:sp>
        <p:nvSpPr>
          <p:cNvPr id="12" name="Text 8"/>
          <p:cNvSpPr txBox="1"/>
          <p:nvPr/>
        </p:nvSpPr>
        <p:spPr>
          <a:xfrm>
            <a:off x="1188720" y="3300984"/>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Background: the developer was appointed to construct a multi-storey complex on an 8,000 sq. ft. plot. Under the development agreement (07.01.2022), consideration was ₹7 crore plus two apartments; two SCNs demanded GST under Entry 5B of N/N 12/2017 (as amended 29.03.2019).</a:t>
            </a:r>
            <a:endParaRPr lang="en-US" sz="1200" dirty="0"/>
          </a:p>
        </p:txBody>
      </p:sp>
      <p:sp>
        <p:nvSpPr>
          <p:cNvPr id="13" name="Shape 9"/>
          <p:cNvSpPr/>
          <p:nvPr/>
        </p:nvSpPr>
        <p:spPr>
          <a:xfrm>
            <a:off x="777240" y="4133088"/>
            <a:ext cx="292608" cy="292608"/>
          </a:xfrm>
          <a:prstGeom prst="ellipse">
            <a:avLst/>
          </a:prstGeom>
          <a:solidFill>
            <a:srgbClr val="155B39"/>
          </a:solidFill>
          <a:ln/>
        </p:spPr>
        <p:txBody>
          <a:bodyPr/>
          <a:lstStyle/>
          <a:p>
            <a:endParaRPr lang="en-IN"/>
          </a:p>
        </p:txBody>
      </p:sp>
      <p:pic>
        <p:nvPicPr>
          <p:cNvPr id="14" name="Image 2" descr="/tmp/claude-0/-home-claude/d7410d37-77f0-5a1e-9751-7a1d52b9708e/scratchpad/work/assets/icon_check.png"/>
          <p:cNvPicPr>
            <a:picLocks noChangeAspect="1"/>
          </p:cNvPicPr>
          <p:nvPr/>
        </p:nvPicPr>
        <p:blipFill>
          <a:blip r:embed="rId3"/>
          <a:stretch>
            <a:fillRect/>
          </a:stretch>
        </p:blipFill>
        <p:spPr>
          <a:xfrm>
            <a:off x="818205" y="4174053"/>
            <a:ext cx="210678" cy="210678"/>
          </a:xfrm>
          <a:prstGeom prst="rect">
            <a:avLst/>
          </a:prstGeom>
        </p:spPr>
      </p:pic>
      <p:sp>
        <p:nvSpPr>
          <p:cNvPr id="15" name="Text 10"/>
          <p:cNvSpPr txBox="1"/>
          <p:nvPr/>
        </p:nvSpPr>
        <p:spPr>
          <a:xfrm>
            <a:off x="1188720" y="4050792"/>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Held: TDR/FSI as contemplated by Entry 5B “cannot be related to the rights which a developer derives from the owner under [a private] agreement of development” for constructing the building for the owner in exchange for a share of built-up units.</a:t>
            </a:r>
            <a:endParaRPr lang="en-US" sz="1200" dirty="0"/>
          </a:p>
        </p:txBody>
      </p:sp>
      <p:sp>
        <p:nvSpPr>
          <p:cNvPr id="16" name="Shape 11"/>
          <p:cNvSpPr/>
          <p:nvPr/>
        </p:nvSpPr>
        <p:spPr>
          <a:xfrm>
            <a:off x="777240" y="4882896"/>
            <a:ext cx="292608" cy="292608"/>
          </a:xfrm>
          <a:prstGeom prst="ellipse">
            <a:avLst/>
          </a:prstGeom>
          <a:solidFill>
            <a:srgbClr val="155B39"/>
          </a:solidFill>
          <a:ln/>
        </p:spPr>
        <p:txBody>
          <a:bodyPr/>
          <a:lstStyle/>
          <a:p>
            <a:endParaRPr lang="en-IN"/>
          </a:p>
        </p:txBody>
      </p:sp>
      <p:pic>
        <p:nvPicPr>
          <p:cNvPr id="17" name="Image 3" descr="/tmp/claude-0/-home-claude/d7410d37-77f0-5a1e-9751-7a1d52b9708e/scratchpad/work/assets/icon_check.png"/>
          <p:cNvPicPr>
            <a:picLocks noChangeAspect="1"/>
          </p:cNvPicPr>
          <p:nvPr/>
        </p:nvPicPr>
        <p:blipFill>
          <a:blip r:embed="rId3"/>
          <a:stretch>
            <a:fillRect/>
          </a:stretch>
        </p:blipFill>
        <p:spPr>
          <a:xfrm>
            <a:off x="818205" y="4923861"/>
            <a:ext cx="210678" cy="210678"/>
          </a:xfrm>
          <a:prstGeom prst="rect">
            <a:avLst/>
          </a:prstGeom>
        </p:spPr>
      </p:pic>
      <p:sp>
        <p:nvSpPr>
          <p:cNvPr id="18" name="Text 12"/>
          <p:cNvSpPr txBox="1"/>
          <p:nvPr/>
        </p:nvSpPr>
        <p:spPr>
          <a:xfrm>
            <a:off x="1188720" y="4800600"/>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Entry 5B applies only to an actual, standalone transfer of TDR/FSI (e.g. from a planning authority) — not to development rights granted under an ordinary bilateral development agreement.</a:t>
            </a:r>
            <a:endParaRPr lang="en-US" sz="1200" dirty="0"/>
          </a:p>
        </p:txBody>
      </p:sp>
      <p:sp>
        <p:nvSpPr>
          <p:cNvPr id="19" name="Shape 13"/>
          <p:cNvSpPr/>
          <p:nvPr/>
        </p:nvSpPr>
        <p:spPr>
          <a:xfrm>
            <a:off x="777240" y="5632704"/>
            <a:ext cx="292608" cy="292608"/>
          </a:xfrm>
          <a:prstGeom prst="ellipse">
            <a:avLst/>
          </a:prstGeom>
          <a:solidFill>
            <a:srgbClr val="155B39"/>
          </a:solidFill>
          <a:ln/>
        </p:spPr>
        <p:txBody>
          <a:bodyPr/>
          <a:lstStyle/>
          <a:p>
            <a:endParaRPr lang="en-IN"/>
          </a:p>
        </p:txBody>
      </p:sp>
      <p:pic>
        <p:nvPicPr>
          <p:cNvPr id="20" name="Image 4" descr="/tmp/claude-0/-home-claude/d7410d37-77f0-5a1e-9751-7a1d52b9708e/scratchpad/work/assets/icon_check.png"/>
          <p:cNvPicPr>
            <a:picLocks noChangeAspect="1"/>
          </p:cNvPicPr>
          <p:nvPr/>
        </p:nvPicPr>
        <p:blipFill>
          <a:blip r:embed="rId3"/>
          <a:stretch>
            <a:fillRect/>
          </a:stretch>
        </p:blipFill>
        <p:spPr>
          <a:xfrm>
            <a:off x="818205" y="5673669"/>
            <a:ext cx="210678" cy="210678"/>
          </a:xfrm>
          <a:prstGeom prst="rect">
            <a:avLst/>
          </a:prstGeom>
        </p:spPr>
      </p:pic>
      <p:sp>
        <p:nvSpPr>
          <p:cNvPr id="21" name="Text 14"/>
          <p:cNvSpPr txBox="1"/>
          <p:nvPr/>
        </p:nvSpPr>
        <p:spPr>
          <a:xfrm>
            <a:off x="1188720" y="5550408"/>
            <a:ext cx="9811512" cy="749808"/>
          </a:xfrm>
          <a:prstGeom prst="rect">
            <a:avLst/>
          </a:prstGeom>
          <a:noFill/>
          <a:ln/>
        </p:spPr>
        <p:txBody>
          <a:bodyPr wrap="square" lIns="0" tIns="0" rIns="0" bIns="0" rtlCol="0" anchor="t"/>
          <a:lstStyle/>
          <a:p>
            <a:pPr marL="0" indent="0">
              <a:lnSpc>
                <a:spcPct val="108000"/>
              </a:lnSpc>
              <a:buNone/>
            </a:pPr>
            <a:r>
              <a:rPr lang="en-US" sz="1200" dirty="0">
                <a:solidFill>
                  <a:srgbClr val="1C2620"/>
                </a:solidFill>
                <a:latin typeface="Calibri" pitchFamily="34" charset="0"/>
                <a:ea typeface="Calibri" pitchFamily="34" charset="-122"/>
                <a:cs typeface="Calibri" pitchFamily="34" charset="-120"/>
              </a:rPr>
              <a:t>Both show-cause notices were quashed and set aside; this ruling was rendered consistently with, and cites, the Gujarat Chamber line of reasoning (see Case Law 2).</a:t>
            </a:r>
            <a:endParaRPr lang="en-US" sz="1200" dirty="0"/>
          </a:p>
        </p:txBody>
      </p:sp>
      <p:sp>
        <p:nvSpPr>
          <p:cNvPr id="22" name="Text 15"/>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35</a:t>
            </a:r>
            <a:endParaRPr lang="en-US" sz="1100" dirty="0"/>
          </a:p>
        </p:txBody>
      </p:sp>
      <p:pic>
        <p:nvPicPr>
          <p:cNvPr id="24" name="Picture 23">
            <a:extLst>
              <a:ext uri="{FF2B5EF4-FFF2-40B4-BE49-F238E27FC236}">
                <a16:creationId xmlns:a16="http://schemas.microsoft.com/office/drawing/2014/main" id="{D860766D-20A6-F88F-602D-4FFC2F386883}"/>
              </a:ext>
            </a:extLst>
          </p:cNvPr>
          <p:cNvPicPr>
            <a:picLocks noChangeAspect="1"/>
          </p:cNvPicPr>
          <p:nvPr/>
        </p:nvPicPr>
        <p:blipFill>
          <a:blip r:embed="rId4"/>
          <a:stretch>
            <a:fillRect/>
          </a:stretch>
        </p:blipFill>
        <p:spPr>
          <a:xfrm>
            <a:off x="10424160" y="40862"/>
            <a:ext cx="1643063" cy="1259015"/>
          </a:xfrm>
          <a:prstGeom prst="rect">
            <a:avLst/>
          </a:prstGeom>
        </p:spPr>
      </p:pic>
      <p:sp>
        <p:nvSpPr>
          <p:cNvPr id="26" name="TextBox 25">
            <a:extLst>
              <a:ext uri="{FF2B5EF4-FFF2-40B4-BE49-F238E27FC236}">
                <a16:creationId xmlns:a16="http://schemas.microsoft.com/office/drawing/2014/main" id="{40C60515-53CF-155F-4508-CE203187E411}"/>
              </a:ext>
            </a:extLst>
          </p:cNvPr>
          <p:cNvSpPr txBox="1"/>
          <p:nvPr/>
        </p:nvSpPr>
        <p:spPr>
          <a:xfrm>
            <a:off x="3046810" y="6463022"/>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4171237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BLOCKED CREDIT — BEFORE SAFARI RETREATS</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000" b="1" dirty="0">
                <a:solidFill>
                  <a:srgbClr val="1C2620"/>
                </a:solidFill>
                <a:latin typeface="Cambria" pitchFamily="34" charset="0"/>
                <a:ea typeface="Cambria" pitchFamily="34" charset="-122"/>
                <a:cs typeface="Cambria" pitchFamily="34" charset="-120"/>
              </a:rPr>
              <a:t>Section 17(5)(c) &amp; (d) — Blocked ITC</a:t>
            </a:r>
            <a:endParaRPr lang="en-US" sz="30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300" i="1" dirty="0">
                <a:solidFill>
                  <a:srgbClr val="6B6355"/>
                </a:solidFill>
                <a:latin typeface="Calibri" pitchFamily="34" charset="0"/>
                <a:ea typeface="Calibri" pitchFamily="34" charset="-122"/>
                <a:cs typeface="Calibri" pitchFamily="34" charset="-120"/>
              </a:rPr>
              <a:t>ITC not available — two clauses that decide every real-estate ITC dispute</a:t>
            </a:r>
            <a:endParaRPr lang="en-US" sz="1300" dirty="0"/>
          </a:p>
        </p:txBody>
      </p:sp>
      <p:sp>
        <p:nvSpPr>
          <p:cNvPr id="6" name="Shape 3"/>
          <p:cNvSpPr/>
          <p:nvPr/>
        </p:nvSpPr>
        <p:spPr>
          <a:xfrm>
            <a:off x="548640" y="2331720"/>
            <a:ext cx="5257800" cy="3749040"/>
          </a:xfrm>
          <a:prstGeom prst="roundRect">
            <a:avLst>
              <a:gd name="adj" fmla="val 1951"/>
            </a:avLst>
          </a:prstGeom>
          <a:solidFill>
            <a:srgbClr val="F4EDE3"/>
          </a:solidFill>
          <a:ln/>
        </p:spPr>
        <p:txBody>
          <a:bodyPr/>
          <a:lstStyle/>
          <a:p>
            <a:endParaRPr lang="en-IN"/>
          </a:p>
        </p:txBody>
      </p:sp>
      <p:sp>
        <p:nvSpPr>
          <p:cNvPr id="7" name="Text 4"/>
          <p:cNvSpPr txBox="1"/>
          <p:nvPr/>
        </p:nvSpPr>
        <p:spPr>
          <a:xfrm>
            <a:off x="777240" y="2478024"/>
            <a:ext cx="4800600" cy="685800"/>
          </a:xfrm>
          <a:prstGeom prst="rect">
            <a:avLst/>
          </a:prstGeom>
          <a:noFill/>
          <a:ln/>
        </p:spPr>
        <p:txBody>
          <a:bodyPr wrap="square" lIns="0" tIns="0" rIns="0" bIns="0" rtlCol="0" anchor="ctr"/>
          <a:lstStyle/>
          <a:p>
            <a:pPr marL="0" indent="0">
              <a:lnSpc>
                <a:spcPct val="105000"/>
              </a:lnSpc>
              <a:buNone/>
            </a:pPr>
            <a:r>
              <a:rPr lang="en-US" sz="1350" b="1" dirty="0">
                <a:solidFill>
                  <a:srgbClr val="1C2620"/>
                </a:solidFill>
                <a:latin typeface="Cambria" pitchFamily="34" charset="0"/>
                <a:ea typeface="Cambria" pitchFamily="34" charset="-122"/>
                <a:cs typeface="Cambria" pitchFamily="34" charset="-120"/>
              </a:rPr>
              <a:t>Sec 17(5)(c) — Works Contract Services for Immovable Property</a:t>
            </a:r>
            <a:endParaRPr lang="en-US" sz="1350" dirty="0"/>
          </a:p>
        </p:txBody>
      </p:sp>
      <p:sp>
        <p:nvSpPr>
          <p:cNvPr id="8" name="Text 5"/>
          <p:cNvSpPr txBox="1"/>
          <p:nvPr/>
        </p:nvSpPr>
        <p:spPr>
          <a:xfrm>
            <a:off x="777240" y="3200400"/>
            <a:ext cx="4800600" cy="2743200"/>
          </a:xfrm>
          <a:prstGeom prst="rect">
            <a:avLst/>
          </a:prstGeom>
          <a:noFill/>
          <a:ln/>
        </p:spPr>
        <p:txBody>
          <a:bodyPr wrap="square" lIns="0" tIns="0" rIns="0" bIns="0" rtlCol="0" anchor="ctr"/>
          <a:lstStyle/>
          <a:p>
            <a:pPr marL="0" indent="0">
              <a:lnSpc>
                <a:spcPct val="116000"/>
              </a:lnSpc>
              <a:buNone/>
            </a:pPr>
            <a:r>
              <a:rPr lang="en-US" sz="1250" dirty="0">
                <a:solidFill>
                  <a:srgbClr val="1C2620"/>
                </a:solidFill>
                <a:latin typeface="Calibri" pitchFamily="34" charset="0"/>
                <a:ea typeface="Calibri" pitchFamily="34" charset="-122"/>
                <a:cs typeface="Calibri" pitchFamily="34" charset="-120"/>
              </a:rPr>
              <a:t>ITC NOT available on WORKS CONTRACT SERVICES used for CONSTRUCTION OF IMMOVABLE PROPERTY on own account.
</a:t>
            </a:r>
            <a:r>
              <a:rPr lang="en-US" sz="1250" b="1" dirty="0">
                <a:solidFill>
                  <a:srgbClr val="1C2620"/>
                </a:solidFill>
                <a:latin typeface="Calibri" pitchFamily="34" charset="0"/>
                <a:ea typeface="Calibri" pitchFamily="34" charset="-122"/>
                <a:cs typeface="Calibri" pitchFamily="34" charset="-120"/>
              </a:rPr>
              <a:t>Exception 1: </a:t>
            </a:r>
            <a:r>
              <a:rPr lang="en-US" sz="1250" dirty="0">
                <a:solidFill>
                  <a:srgbClr val="1C2620"/>
                </a:solidFill>
                <a:latin typeface="Calibri" pitchFamily="34" charset="0"/>
                <a:ea typeface="Calibri" pitchFamily="34" charset="-122"/>
                <a:cs typeface="Calibri" pitchFamily="34" charset="-120"/>
              </a:rPr>
              <a:t>ITC IS available if the WCS is used for FURTHER SUPPLY of works contract services (sub-contractor → main contractor).
</a:t>
            </a:r>
            <a:r>
              <a:rPr lang="en-US" sz="1250" b="1" dirty="0">
                <a:solidFill>
                  <a:srgbClr val="1C2620"/>
                </a:solidFill>
                <a:latin typeface="Calibri" pitchFamily="34" charset="0"/>
                <a:ea typeface="Calibri" pitchFamily="34" charset="-122"/>
                <a:cs typeface="Calibri" pitchFamily="34" charset="-120"/>
              </a:rPr>
              <a:t>Exception 2: </a:t>
            </a:r>
            <a:r>
              <a:rPr lang="en-US" sz="1250" dirty="0">
                <a:solidFill>
                  <a:srgbClr val="1C2620"/>
                </a:solidFill>
                <a:latin typeface="Calibri" pitchFamily="34" charset="0"/>
                <a:ea typeface="Calibri" pitchFamily="34" charset="-122"/>
                <a:cs typeface="Calibri" pitchFamily="34" charset="-120"/>
              </a:rPr>
              <a:t>Plant &amp; Machinery — ITC available even for its construction.
</a:t>
            </a:r>
            <a:r>
              <a:rPr lang="en-US" sz="1250" i="1" dirty="0">
                <a:solidFill>
                  <a:srgbClr val="6B6355"/>
                </a:solidFill>
                <a:latin typeface="Calibri" pitchFamily="34" charset="0"/>
                <a:ea typeface="Calibri" pitchFamily="34" charset="-122"/>
                <a:cs typeface="Calibri" pitchFamily="34" charset="-120"/>
              </a:rPr>
              <a:t>Uses ‘plant AND machinery’ — defined in the Explanation to Section 17 (excludes land, buildings, civil structures, telecom towers, pipelines).</a:t>
            </a:r>
            <a:endParaRPr lang="en-US" sz="1250" dirty="0"/>
          </a:p>
        </p:txBody>
      </p:sp>
      <p:sp>
        <p:nvSpPr>
          <p:cNvPr id="9" name="Shape 6"/>
          <p:cNvSpPr/>
          <p:nvPr/>
        </p:nvSpPr>
        <p:spPr>
          <a:xfrm>
            <a:off x="6080760" y="2331720"/>
            <a:ext cx="5010912" cy="3749040"/>
          </a:xfrm>
          <a:prstGeom prst="roundRect">
            <a:avLst>
              <a:gd name="adj" fmla="val 1951"/>
            </a:avLst>
          </a:prstGeom>
          <a:solidFill>
            <a:srgbClr val="D8E7DC"/>
          </a:solidFill>
          <a:ln/>
        </p:spPr>
        <p:txBody>
          <a:bodyPr/>
          <a:lstStyle/>
          <a:p>
            <a:endParaRPr lang="en-IN"/>
          </a:p>
        </p:txBody>
      </p:sp>
      <p:sp>
        <p:nvSpPr>
          <p:cNvPr id="10" name="Text 7"/>
          <p:cNvSpPr txBox="1"/>
          <p:nvPr/>
        </p:nvSpPr>
        <p:spPr>
          <a:xfrm>
            <a:off x="6309360" y="2478024"/>
            <a:ext cx="4553712" cy="685800"/>
          </a:xfrm>
          <a:prstGeom prst="rect">
            <a:avLst/>
          </a:prstGeom>
          <a:noFill/>
          <a:ln/>
        </p:spPr>
        <p:txBody>
          <a:bodyPr wrap="square" lIns="0" tIns="0" rIns="0" bIns="0" rtlCol="0" anchor="ctr"/>
          <a:lstStyle/>
          <a:p>
            <a:pPr marL="0" indent="0">
              <a:lnSpc>
                <a:spcPct val="105000"/>
              </a:lnSpc>
              <a:buNone/>
            </a:pPr>
            <a:r>
              <a:rPr lang="en-US" sz="1350" b="1" dirty="0">
                <a:solidFill>
                  <a:srgbClr val="155B39"/>
                </a:solidFill>
                <a:latin typeface="Cambria" pitchFamily="34" charset="0"/>
                <a:ea typeface="Cambria" pitchFamily="34" charset="-122"/>
                <a:cs typeface="Cambria" pitchFamily="34" charset="-120"/>
              </a:rPr>
              <a:t>Sec 17(5)(d) — Goods/Services for Own Construction</a:t>
            </a:r>
            <a:endParaRPr lang="en-US" sz="1350" dirty="0"/>
          </a:p>
        </p:txBody>
      </p:sp>
      <p:sp>
        <p:nvSpPr>
          <p:cNvPr id="11" name="Text 8"/>
          <p:cNvSpPr txBox="1"/>
          <p:nvPr/>
        </p:nvSpPr>
        <p:spPr>
          <a:xfrm>
            <a:off x="6309360" y="3200400"/>
            <a:ext cx="4553712" cy="2743200"/>
          </a:xfrm>
          <a:prstGeom prst="rect">
            <a:avLst/>
          </a:prstGeom>
          <a:noFill/>
          <a:ln/>
        </p:spPr>
        <p:txBody>
          <a:bodyPr wrap="square" lIns="0" tIns="0" rIns="0" bIns="0" rtlCol="0" anchor="ctr"/>
          <a:lstStyle/>
          <a:p>
            <a:pPr marL="0" indent="0">
              <a:lnSpc>
                <a:spcPct val="116000"/>
              </a:lnSpc>
              <a:buNone/>
            </a:pPr>
            <a:r>
              <a:rPr lang="en-US" sz="1250" dirty="0">
                <a:solidFill>
                  <a:srgbClr val="1C2620"/>
                </a:solidFill>
                <a:latin typeface="Calibri" pitchFamily="34" charset="0"/>
                <a:ea typeface="Calibri" pitchFamily="34" charset="-122"/>
                <a:cs typeface="Calibri" pitchFamily="34" charset="-120"/>
              </a:rPr>
              <a:t>ITC NOT available on goods or services received for CONSTRUCTION OF AN IMMOVABLE PROPERTY (other than plant or machinery) on own account — even if used in the course or furtherance of business.
Uses ‘plant OR machinery’ — deliberately different from clause (c). Not defined in the Act — a broader, factual enquiry.
</a:t>
            </a:r>
            <a:r>
              <a:rPr lang="en-US" sz="1250" b="1" dirty="0">
                <a:solidFill>
                  <a:srgbClr val="1C2620"/>
                </a:solidFill>
                <a:latin typeface="Calibri" pitchFamily="34" charset="0"/>
                <a:ea typeface="Calibri" pitchFamily="34" charset="-122"/>
                <a:cs typeface="Calibri" pitchFamily="34" charset="-120"/>
              </a:rPr>
              <a:t>Buildings are excluded from ‘plant and machinery’ — but can still be ‘plant’ for clause (d) if they pass the Functionality Test (Safari Retreats, SC 2024 — next slide).</a:t>
            </a:r>
            <a:endParaRPr lang="en-US" sz="1250" dirty="0"/>
          </a:p>
        </p:txBody>
      </p:sp>
      <p:sp>
        <p:nvSpPr>
          <p:cNvPr id="12" name="Text 9"/>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36</a:t>
            </a:r>
            <a:endParaRPr lang="en-US" sz="1100" dirty="0"/>
          </a:p>
        </p:txBody>
      </p:sp>
      <p:pic>
        <p:nvPicPr>
          <p:cNvPr id="14" name="Picture 13">
            <a:extLst>
              <a:ext uri="{FF2B5EF4-FFF2-40B4-BE49-F238E27FC236}">
                <a16:creationId xmlns:a16="http://schemas.microsoft.com/office/drawing/2014/main" id="{01B44F00-6E1D-F924-2DAC-ADBA1C51C079}"/>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16" name="TextBox 15">
            <a:extLst>
              <a:ext uri="{FF2B5EF4-FFF2-40B4-BE49-F238E27FC236}">
                <a16:creationId xmlns:a16="http://schemas.microsoft.com/office/drawing/2014/main" id="{BF9192F3-B7F6-3D96-E936-1B45D764AAFA}"/>
              </a:ext>
            </a:extLst>
          </p:cNvPr>
          <p:cNvSpPr txBox="1"/>
          <p:nvPr/>
        </p:nvSpPr>
        <p:spPr>
          <a:xfrm>
            <a:off x="3403997" y="6325862"/>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1112662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424160" y="320040"/>
            <a:ext cx="1417320" cy="685800"/>
          </a:xfrm>
          <a:prstGeom prst="roundRect">
            <a:avLst>
              <a:gd name="adj" fmla="val 10667"/>
            </a:avLst>
          </a:prstGeom>
          <a:solidFill>
            <a:srgbClr val="FDF8F4"/>
          </a:solidFill>
          <a:ln w="12700">
            <a:solidFill>
              <a:srgbClr val="BD933F"/>
            </a:solidFill>
            <a:prstDash val="solid"/>
          </a:ln>
        </p:spPr>
        <p:txBody>
          <a:bodyPr/>
          <a:lstStyle/>
          <a:p>
            <a:endParaRPr lang="en-IN"/>
          </a:p>
        </p:txBody>
      </p:sp>
      <p:sp>
        <p:nvSpPr>
          <p:cNvPr id="4" name="Text 1"/>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CASE LAW  |  INPUT TAX CREDIT — REMANDED</a:t>
            </a:r>
            <a:endParaRPr lang="en-US" sz="1400" dirty="0"/>
          </a:p>
        </p:txBody>
      </p:sp>
      <p:sp>
        <p:nvSpPr>
          <p:cNvPr id="5" name="Text 2"/>
          <p:cNvSpPr txBox="1"/>
          <p:nvPr/>
        </p:nvSpPr>
        <p:spPr>
          <a:xfrm>
            <a:off x="548640" y="713232"/>
            <a:ext cx="9966960" cy="822960"/>
          </a:xfrm>
          <a:prstGeom prst="rect">
            <a:avLst/>
          </a:prstGeom>
          <a:noFill/>
          <a:ln/>
        </p:spPr>
        <p:txBody>
          <a:bodyPr wrap="square" lIns="0" tIns="0" rIns="0" bIns="0" rtlCol="0" anchor="ctr"/>
          <a:lstStyle/>
          <a:p>
            <a:pPr marL="0" indent="0">
              <a:buNone/>
            </a:pPr>
            <a:r>
              <a:rPr lang="en-US" sz="2700" b="1" dirty="0">
                <a:latin typeface="Cambria" pitchFamily="34" charset="0"/>
                <a:ea typeface="Cambria" pitchFamily="34" charset="-122"/>
                <a:cs typeface="Cambria" pitchFamily="34" charset="-120"/>
              </a:rPr>
              <a:t>Chief Commissioner CGST v. Safari Retreats Pvt. Ltd.</a:t>
            </a:r>
            <a:endParaRPr lang="en-US" sz="2700" dirty="0"/>
          </a:p>
        </p:txBody>
      </p:sp>
      <p:sp>
        <p:nvSpPr>
          <p:cNvPr id="6" name="Text 3"/>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300" i="1" dirty="0">
                <a:solidFill>
                  <a:srgbClr val="00B050"/>
                </a:solidFill>
                <a:latin typeface="Calibri" pitchFamily="34" charset="0"/>
                <a:ea typeface="Calibri" pitchFamily="34" charset="-122"/>
                <a:cs typeface="Calibri" pitchFamily="34" charset="-120"/>
              </a:rPr>
              <a:t>Supreme Court of India  •  Civil Appeal No. 2948/2023  •  3 October 2024  •  2024 INSC 756</a:t>
            </a:r>
            <a:endParaRPr lang="en-US" sz="1300" dirty="0">
              <a:solidFill>
                <a:srgbClr val="00B050"/>
              </a:solidFill>
            </a:endParaRPr>
          </a:p>
        </p:txBody>
      </p:sp>
      <p:sp>
        <p:nvSpPr>
          <p:cNvPr id="7" name="Shape 4"/>
          <p:cNvSpPr/>
          <p:nvPr/>
        </p:nvSpPr>
        <p:spPr>
          <a:xfrm>
            <a:off x="640080" y="2788920"/>
            <a:ext cx="1188720" cy="1188720"/>
          </a:xfrm>
          <a:prstGeom prst="ellipse">
            <a:avLst/>
          </a:prstGeom>
          <a:solidFill>
            <a:srgbClr val="8C3B2E"/>
          </a:solidFill>
          <a:ln/>
        </p:spPr>
        <p:txBody>
          <a:bodyPr/>
          <a:lstStyle/>
          <a:p>
            <a:endParaRPr lang="en-IN"/>
          </a:p>
        </p:txBody>
      </p:sp>
      <p:pic>
        <p:nvPicPr>
          <p:cNvPr id="8" name="Image 1" descr="/tmp/claude-0/-home-claude/d7410d37-77f0-5a1e-9751-7a1d52b9708e/scratchpad/work/assets/icon_building.png"/>
          <p:cNvPicPr>
            <a:picLocks noChangeAspect="1"/>
          </p:cNvPicPr>
          <p:nvPr/>
        </p:nvPicPr>
        <p:blipFill>
          <a:blip r:embed="rId3"/>
          <a:stretch>
            <a:fillRect/>
          </a:stretch>
        </p:blipFill>
        <p:spPr>
          <a:xfrm>
            <a:off x="806501" y="2955341"/>
            <a:ext cx="855878" cy="855878"/>
          </a:xfrm>
          <a:prstGeom prst="rect">
            <a:avLst/>
          </a:prstGeom>
        </p:spPr>
      </p:pic>
      <p:sp>
        <p:nvSpPr>
          <p:cNvPr id="9" name="Text 5"/>
          <p:cNvSpPr txBox="1"/>
          <p:nvPr/>
        </p:nvSpPr>
        <p:spPr>
          <a:xfrm>
            <a:off x="320040" y="4069080"/>
            <a:ext cx="2148840" cy="1097280"/>
          </a:xfrm>
          <a:prstGeom prst="rect">
            <a:avLst/>
          </a:prstGeom>
          <a:noFill/>
          <a:ln/>
        </p:spPr>
        <p:txBody>
          <a:bodyPr wrap="square" lIns="0" tIns="0" rIns="0" bIns="0" rtlCol="0" anchor="ctr"/>
          <a:lstStyle/>
          <a:p>
            <a:pPr marL="0" indent="0" algn="ctr">
              <a:lnSpc>
                <a:spcPct val="115000"/>
              </a:lnSpc>
              <a:buNone/>
            </a:pPr>
            <a:r>
              <a:rPr lang="en-US" sz="1250" dirty="0">
                <a:solidFill>
                  <a:srgbClr val="FFFFFF"/>
                </a:solidFill>
                <a:latin typeface="Calibri" pitchFamily="34" charset="0"/>
                <a:ea typeface="Calibri" pitchFamily="34" charset="-122"/>
                <a:cs typeface="Calibri" pitchFamily="34" charset="-120"/>
              </a:rPr>
              <a:t>Mall built for leasing — ITC claimed on construction inputs (₹34+ crore)</a:t>
            </a:r>
            <a:endParaRPr lang="en-US" sz="1250" dirty="0"/>
          </a:p>
        </p:txBody>
      </p:sp>
      <p:sp>
        <p:nvSpPr>
          <p:cNvPr id="10" name="Shape 6"/>
          <p:cNvSpPr/>
          <p:nvPr/>
        </p:nvSpPr>
        <p:spPr>
          <a:xfrm>
            <a:off x="2788920" y="2286000"/>
            <a:ext cx="6309360" cy="2743200"/>
          </a:xfrm>
          <a:prstGeom prst="roundRect">
            <a:avLst>
              <a:gd name="adj" fmla="val 2667"/>
            </a:avLst>
          </a:prstGeom>
          <a:solidFill>
            <a:srgbClr val="133A28"/>
          </a:solidFill>
          <a:ln/>
        </p:spPr>
        <p:txBody>
          <a:bodyPr/>
          <a:lstStyle/>
          <a:p>
            <a:endParaRPr lang="en-IN"/>
          </a:p>
        </p:txBody>
      </p:sp>
      <p:sp>
        <p:nvSpPr>
          <p:cNvPr id="11" name="Text 7"/>
          <p:cNvSpPr txBox="1"/>
          <p:nvPr/>
        </p:nvSpPr>
        <p:spPr>
          <a:xfrm>
            <a:off x="3063240" y="2468880"/>
            <a:ext cx="5760720" cy="365760"/>
          </a:xfrm>
          <a:prstGeom prst="rect">
            <a:avLst/>
          </a:prstGeom>
          <a:noFill/>
          <a:ln/>
        </p:spPr>
        <p:txBody>
          <a:bodyPr wrap="square" lIns="0" tIns="0" rIns="0" bIns="0" rtlCol="0" anchor="ctr"/>
          <a:lstStyle/>
          <a:p>
            <a:pPr marL="0" indent="0">
              <a:buNone/>
            </a:pPr>
            <a:r>
              <a:rPr lang="en-US" sz="1550" b="1" dirty="0">
                <a:solidFill>
                  <a:srgbClr val="BD933F"/>
                </a:solidFill>
                <a:latin typeface="Cambria" pitchFamily="34" charset="0"/>
                <a:ea typeface="Cambria" pitchFamily="34" charset="-122"/>
                <a:cs typeface="Cambria" pitchFamily="34" charset="-120"/>
              </a:rPr>
              <a:t>Supreme Court Holds:</a:t>
            </a:r>
            <a:endParaRPr lang="en-US" sz="1550" dirty="0"/>
          </a:p>
        </p:txBody>
      </p:sp>
      <p:sp>
        <p:nvSpPr>
          <p:cNvPr id="12" name="Shape 8"/>
          <p:cNvSpPr/>
          <p:nvPr/>
        </p:nvSpPr>
        <p:spPr>
          <a:xfrm>
            <a:off x="3063240" y="2926080"/>
            <a:ext cx="365760" cy="365760"/>
          </a:xfrm>
          <a:prstGeom prst="ellipse">
            <a:avLst/>
          </a:prstGeom>
          <a:solidFill>
            <a:srgbClr val="BD933F"/>
          </a:solidFill>
          <a:ln/>
        </p:spPr>
        <p:txBody>
          <a:bodyPr/>
          <a:lstStyle/>
          <a:p>
            <a:endParaRPr lang="en-IN"/>
          </a:p>
        </p:txBody>
      </p:sp>
      <p:pic>
        <p:nvPicPr>
          <p:cNvPr id="13" name="Image 2" descr="/tmp/claude-0/-home-claude/d7410d37-77f0-5a1e-9751-7a1d52b9708e/scratchpad/work/assets/icon_check.png"/>
          <p:cNvPicPr>
            <a:picLocks noChangeAspect="1"/>
          </p:cNvPicPr>
          <p:nvPr/>
        </p:nvPicPr>
        <p:blipFill>
          <a:blip r:embed="rId4"/>
          <a:stretch>
            <a:fillRect/>
          </a:stretch>
        </p:blipFill>
        <p:spPr>
          <a:xfrm>
            <a:off x="3114446" y="2977286"/>
            <a:ext cx="263347" cy="263347"/>
          </a:xfrm>
          <a:prstGeom prst="rect">
            <a:avLst/>
          </a:prstGeom>
        </p:spPr>
      </p:pic>
      <p:sp>
        <p:nvSpPr>
          <p:cNvPr id="14" name="Text 9"/>
          <p:cNvSpPr txBox="1"/>
          <p:nvPr/>
        </p:nvSpPr>
        <p:spPr>
          <a:xfrm>
            <a:off x="3566160" y="2898648"/>
            <a:ext cx="5257800" cy="685800"/>
          </a:xfrm>
          <a:prstGeom prst="rect">
            <a:avLst/>
          </a:prstGeom>
          <a:noFill/>
          <a:ln/>
        </p:spPr>
        <p:txBody>
          <a:bodyPr wrap="square" lIns="0" tIns="0" rIns="0" bIns="0" rtlCol="0" anchor="ctr"/>
          <a:lstStyle/>
          <a:p>
            <a:pPr marL="0" indent="0">
              <a:lnSpc>
                <a:spcPct val="115000"/>
              </a:lnSpc>
              <a:buNone/>
            </a:pPr>
            <a:r>
              <a:rPr lang="en-US" sz="1300" dirty="0">
                <a:solidFill>
                  <a:srgbClr val="FFFFFF"/>
                </a:solidFill>
                <a:latin typeface="Calibri" pitchFamily="34" charset="0"/>
                <a:ea typeface="Calibri" pitchFamily="34" charset="-122"/>
                <a:cs typeface="Calibri" pitchFamily="34" charset="-120"/>
              </a:rPr>
              <a:t>Section 17(5)(c) &amp; (d) are constitutionally valid.</a:t>
            </a:r>
            <a:endParaRPr lang="en-US" sz="1300" dirty="0"/>
          </a:p>
        </p:txBody>
      </p:sp>
      <p:sp>
        <p:nvSpPr>
          <p:cNvPr id="15" name="Shape 10"/>
          <p:cNvSpPr/>
          <p:nvPr/>
        </p:nvSpPr>
        <p:spPr>
          <a:xfrm>
            <a:off x="3063240" y="3639312"/>
            <a:ext cx="365760" cy="365760"/>
          </a:xfrm>
          <a:prstGeom prst="ellipse">
            <a:avLst/>
          </a:prstGeom>
          <a:solidFill>
            <a:srgbClr val="BD933F"/>
          </a:solidFill>
          <a:ln/>
        </p:spPr>
        <p:txBody>
          <a:bodyPr/>
          <a:lstStyle/>
          <a:p>
            <a:endParaRPr lang="en-IN"/>
          </a:p>
        </p:txBody>
      </p:sp>
      <p:pic>
        <p:nvPicPr>
          <p:cNvPr id="16" name="Image 3" descr="/tmp/claude-0/-home-claude/d7410d37-77f0-5a1e-9751-7a1d52b9708e/scratchpad/work/assets/icon_check.png"/>
          <p:cNvPicPr>
            <a:picLocks noChangeAspect="1"/>
          </p:cNvPicPr>
          <p:nvPr/>
        </p:nvPicPr>
        <p:blipFill>
          <a:blip r:embed="rId4"/>
          <a:stretch>
            <a:fillRect/>
          </a:stretch>
        </p:blipFill>
        <p:spPr>
          <a:xfrm>
            <a:off x="3114446" y="3690518"/>
            <a:ext cx="263347" cy="263347"/>
          </a:xfrm>
          <a:prstGeom prst="rect">
            <a:avLst/>
          </a:prstGeom>
        </p:spPr>
      </p:pic>
      <p:sp>
        <p:nvSpPr>
          <p:cNvPr id="17" name="Text 11"/>
          <p:cNvSpPr txBox="1"/>
          <p:nvPr/>
        </p:nvSpPr>
        <p:spPr>
          <a:xfrm>
            <a:off x="3566160" y="3611880"/>
            <a:ext cx="5257800" cy="685800"/>
          </a:xfrm>
          <a:prstGeom prst="rect">
            <a:avLst/>
          </a:prstGeom>
          <a:noFill/>
          <a:ln/>
        </p:spPr>
        <p:txBody>
          <a:bodyPr wrap="square" lIns="0" tIns="0" rIns="0" bIns="0" rtlCol="0" anchor="ctr"/>
          <a:lstStyle/>
          <a:p>
            <a:pPr marL="0" indent="0">
              <a:lnSpc>
                <a:spcPct val="115000"/>
              </a:lnSpc>
              <a:buNone/>
            </a:pPr>
            <a:r>
              <a:rPr lang="en-US" sz="1300" dirty="0">
                <a:solidFill>
                  <a:srgbClr val="FFFFFF"/>
                </a:solidFill>
                <a:latin typeface="Calibri" pitchFamily="34" charset="0"/>
                <a:ea typeface="Calibri" pitchFamily="34" charset="-122"/>
                <a:cs typeface="Calibri" pitchFamily="34" charset="-120"/>
              </a:rPr>
              <a:t>“Plant or machinery” (clause (d)) is deliberately wider than “plant and machinery” (clause (c)) — not a drafting mistake.</a:t>
            </a:r>
            <a:endParaRPr lang="en-US" sz="1300" dirty="0"/>
          </a:p>
        </p:txBody>
      </p:sp>
      <p:sp>
        <p:nvSpPr>
          <p:cNvPr id="18" name="Shape 12"/>
          <p:cNvSpPr/>
          <p:nvPr/>
        </p:nvSpPr>
        <p:spPr>
          <a:xfrm>
            <a:off x="3063240" y="4352544"/>
            <a:ext cx="365760" cy="365760"/>
          </a:xfrm>
          <a:prstGeom prst="ellipse">
            <a:avLst/>
          </a:prstGeom>
          <a:solidFill>
            <a:srgbClr val="BD933F"/>
          </a:solidFill>
          <a:ln/>
        </p:spPr>
        <p:txBody>
          <a:bodyPr/>
          <a:lstStyle/>
          <a:p>
            <a:endParaRPr lang="en-IN"/>
          </a:p>
        </p:txBody>
      </p:sp>
      <p:pic>
        <p:nvPicPr>
          <p:cNvPr id="19" name="Image 4" descr="/tmp/claude-0/-home-claude/d7410d37-77f0-5a1e-9751-7a1d52b9708e/scratchpad/work/assets/icon_check.png"/>
          <p:cNvPicPr>
            <a:picLocks noChangeAspect="1"/>
          </p:cNvPicPr>
          <p:nvPr/>
        </p:nvPicPr>
        <p:blipFill>
          <a:blip r:embed="rId4"/>
          <a:stretch>
            <a:fillRect/>
          </a:stretch>
        </p:blipFill>
        <p:spPr>
          <a:xfrm>
            <a:off x="3114446" y="4403750"/>
            <a:ext cx="263347" cy="263347"/>
          </a:xfrm>
          <a:prstGeom prst="rect">
            <a:avLst/>
          </a:prstGeom>
        </p:spPr>
      </p:pic>
      <p:sp>
        <p:nvSpPr>
          <p:cNvPr id="20" name="Text 13"/>
          <p:cNvSpPr txBox="1"/>
          <p:nvPr/>
        </p:nvSpPr>
        <p:spPr>
          <a:xfrm>
            <a:off x="3566160" y="4325112"/>
            <a:ext cx="5257800" cy="685800"/>
          </a:xfrm>
          <a:prstGeom prst="rect">
            <a:avLst/>
          </a:prstGeom>
          <a:noFill/>
          <a:ln/>
        </p:spPr>
        <p:txBody>
          <a:bodyPr wrap="square" lIns="0" tIns="0" rIns="0" bIns="0" rtlCol="0" anchor="ctr"/>
          <a:lstStyle/>
          <a:p>
            <a:pPr marL="0" indent="0">
              <a:lnSpc>
                <a:spcPct val="115000"/>
              </a:lnSpc>
              <a:buNone/>
            </a:pPr>
            <a:r>
              <a:rPr lang="en-US" sz="1300" dirty="0">
                <a:solidFill>
                  <a:srgbClr val="FFFFFF"/>
                </a:solidFill>
                <a:latin typeface="Calibri" pitchFamily="34" charset="0"/>
                <a:ea typeface="Calibri" pitchFamily="34" charset="-122"/>
                <a:cs typeface="Calibri" pitchFamily="34" charset="-120"/>
              </a:rPr>
              <a:t>Functionality Test: a building CAN be “plant” if it is a tool of the trade, not merely the setting for it — a factual determination case by case.</a:t>
            </a:r>
            <a:endParaRPr lang="en-US" sz="1300" dirty="0"/>
          </a:p>
        </p:txBody>
      </p:sp>
      <p:sp>
        <p:nvSpPr>
          <p:cNvPr id="21" name="Shape 14"/>
          <p:cNvSpPr/>
          <p:nvPr/>
        </p:nvSpPr>
        <p:spPr>
          <a:xfrm>
            <a:off x="9601200" y="2788920"/>
            <a:ext cx="1188720" cy="1188720"/>
          </a:xfrm>
          <a:prstGeom prst="ellipse">
            <a:avLst/>
          </a:prstGeom>
          <a:solidFill>
            <a:srgbClr val="BD933F"/>
          </a:solidFill>
          <a:ln/>
        </p:spPr>
        <p:txBody>
          <a:bodyPr/>
          <a:lstStyle/>
          <a:p>
            <a:endParaRPr lang="en-IN"/>
          </a:p>
        </p:txBody>
      </p:sp>
      <p:pic>
        <p:nvPicPr>
          <p:cNvPr id="22" name="Image 5" descr="/tmp/claude-0/-home-claude/d7410d37-77f0-5a1e-9751-7a1d52b9708e/scratchpad/work/assets/icon_hourglass.png"/>
          <p:cNvPicPr>
            <a:picLocks noChangeAspect="1"/>
          </p:cNvPicPr>
          <p:nvPr/>
        </p:nvPicPr>
        <p:blipFill>
          <a:blip r:embed="rId5"/>
          <a:stretch>
            <a:fillRect/>
          </a:stretch>
        </p:blipFill>
        <p:spPr>
          <a:xfrm>
            <a:off x="9767621" y="2955341"/>
            <a:ext cx="855878" cy="855878"/>
          </a:xfrm>
          <a:prstGeom prst="rect">
            <a:avLst/>
          </a:prstGeom>
        </p:spPr>
      </p:pic>
      <p:sp>
        <p:nvSpPr>
          <p:cNvPr id="23" name="Text 15"/>
          <p:cNvSpPr txBox="1"/>
          <p:nvPr/>
        </p:nvSpPr>
        <p:spPr>
          <a:xfrm>
            <a:off x="9281160" y="4069080"/>
            <a:ext cx="2148840" cy="914400"/>
          </a:xfrm>
          <a:prstGeom prst="rect">
            <a:avLst/>
          </a:prstGeom>
          <a:noFill/>
          <a:ln/>
        </p:spPr>
        <p:txBody>
          <a:bodyPr wrap="square" lIns="0" tIns="0" rIns="0" bIns="0" rtlCol="0" anchor="ctr"/>
          <a:lstStyle/>
          <a:p>
            <a:pPr marL="0" indent="0" algn="ctr">
              <a:lnSpc>
                <a:spcPct val="115000"/>
              </a:lnSpc>
              <a:buNone/>
            </a:pPr>
            <a:r>
              <a:rPr lang="en-US" sz="1250" b="1" dirty="0">
                <a:solidFill>
                  <a:srgbClr val="FFFFFF"/>
                </a:solidFill>
                <a:latin typeface="Calibri" pitchFamily="34" charset="0"/>
                <a:ea typeface="Calibri" pitchFamily="34" charset="-122"/>
                <a:cs typeface="Calibri" pitchFamily="34" charset="-120"/>
              </a:rPr>
              <a:t>Matter REMANDED for factual determination</a:t>
            </a:r>
            <a:endParaRPr lang="en-US" sz="1250" dirty="0"/>
          </a:p>
        </p:txBody>
      </p:sp>
      <p:sp>
        <p:nvSpPr>
          <p:cNvPr id="24" name="Shape 16"/>
          <p:cNvSpPr/>
          <p:nvPr/>
        </p:nvSpPr>
        <p:spPr>
          <a:xfrm>
            <a:off x="548640" y="5349240"/>
            <a:ext cx="10543032" cy="1051560"/>
          </a:xfrm>
          <a:prstGeom prst="roundRect">
            <a:avLst>
              <a:gd name="adj" fmla="val 6087"/>
            </a:avLst>
          </a:prstGeom>
          <a:solidFill>
            <a:srgbClr val="133A28"/>
          </a:solidFill>
          <a:ln/>
        </p:spPr>
        <p:txBody>
          <a:bodyPr/>
          <a:lstStyle/>
          <a:p>
            <a:endParaRPr lang="en-IN"/>
          </a:p>
        </p:txBody>
      </p:sp>
      <p:sp>
        <p:nvSpPr>
          <p:cNvPr id="25" name="Text 17"/>
          <p:cNvSpPr txBox="1"/>
          <p:nvPr/>
        </p:nvSpPr>
        <p:spPr>
          <a:xfrm>
            <a:off x="777240" y="5349240"/>
            <a:ext cx="10058400" cy="1051560"/>
          </a:xfrm>
          <a:prstGeom prst="rect">
            <a:avLst/>
          </a:prstGeom>
          <a:noFill/>
          <a:ln/>
        </p:spPr>
        <p:txBody>
          <a:bodyPr wrap="square" lIns="0" tIns="0" rIns="0" bIns="0" rtlCol="0" anchor="ctr"/>
          <a:lstStyle/>
          <a:p>
            <a:pPr marL="0" indent="0">
              <a:lnSpc>
                <a:spcPct val="118000"/>
              </a:lnSpc>
              <a:buNone/>
            </a:pPr>
            <a:r>
              <a:rPr lang="en-US" sz="1200" b="1" dirty="0">
                <a:solidFill>
                  <a:srgbClr val="BD933F"/>
                </a:solidFill>
                <a:latin typeface="Calibri" pitchFamily="34" charset="0"/>
                <a:ea typeface="Calibri" pitchFamily="34" charset="-122"/>
                <a:cs typeface="Calibri" pitchFamily="34" charset="-120"/>
              </a:rPr>
              <a:t>Outcome:  </a:t>
            </a:r>
            <a:r>
              <a:rPr lang="en-US" sz="1200" dirty="0">
                <a:solidFill>
                  <a:srgbClr val="FFFFFF"/>
                </a:solidFill>
                <a:latin typeface="Calibri" pitchFamily="34" charset="0"/>
                <a:ea typeface="Calibri" pitchFamily="34" charset="-122"/>
                <a:cs typeface="Calibri" pitchFamily="34" charset="-120"/>
              </a:rPr>
              <a:t>Sections 17(5)(c) and (d) remain on the statute book. Whether a particular building (mall, hotel, warehouse) qualifies as “plant” — and so unlocks ITC — is a question of fact, to be determined case by case applying the Functionality Test.</a:t>
            </a:r>
            <a:endParaRPr lang="en-US" sz="1200" dirty="0"/>
          </a:p>
        </p:txBody>
      </p:sp>
      <p:pic>
        <p:nvPicPr>
          <p:cNvPr id="27" name="Picture 26">
            <a:extLst>
              <a:ext uri="{FF2B5EF4-FFF2-40B4-BE49-F238E27FC236}">
                <a16:creationId xmlns:a16="http://schemas.microsoft.com/office/drawing/2014/main" id="{E4F8EA15-54B7-ED24-D374-9D25184C2E37}"/>
              </a:ext>
            </a:extLst>
          </p:cNvPr>
          <p:cNvPicPr>
            <a:picLocks noChangeAspect="1"/>
          </p:cNvPicPr>
          <p:nvPr/>
        </p:nvPicPr>
        <p:blipFill>
          <a:blip r:embed="rId6"/>
          <a:stretch>
            <a:fillRect/>
          </a:stretch>
        </p:blipFill>
        <p:spPr>
          <a:xfrm>
            <a:off x="10424160" y="40862"/>
            <a:ext cx="1643063" cy="1259015"/>
          </a:xfrm>
          <a:prstGeom prst="rect">
            <a:avLst/>
          </a:prstGeom>
        </p:spPr>
      </p:pic>
      <p:sp>
        <p:nvSpPr>
          <p:cNvPr id="29" name="TextBox 28">
            <a:extLst>
              <a:ext uri="{FF2B5EF4-FFF2-40B4-BE49-F238E27FC236}">
                <a16:creationId xmlns:a16="http://schemas.microsoft.com/office/drawing/2014/main" id="{3C3F5DA9-3184-1552-5049-D99CC4BDF003}"/>
              </a:ext>
            </a:extLst>
          </p:cNvPr>
          <p:cNvSpPr txBox="1"/>
          <p:nvPr/>
        </p:nvSpPr>
        <p:spPr>
          <a:xfrm>
            <a:off x="3141822" y="6489739"/>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2001378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920" y="347472"/>
            <a:ext cx="164592" cy="201168"/>
          </a:xfrm>
          <a:prstGeom prst="rect">
            <a:avLst/>
          </a:prstGeom>
          <a:solidFill>
            <a:srgbClr val="BD93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77240" y="256032"/>
            <a:ext cx="10515600" cy="320040"/>
          </a:xfrm>
          <a:prstGeom prst="rect">
            <a:avLst/>
          </a:prstGeom>
          <a:noFill/>
        </p:spPr>
        <p:txBody>
          <a:bodyPr wrap="square" anchor="t">
            <a:spAutoFit/>
          </a:bodyPr>
          <a:lstStyle/>
          <a:p>
            <a:pPr algn="l">
              <a:spcAft>
                <a:spcPts val="400"/>
              </a:spcAft>
            </a:pPr>
            <a:r>
              <a:rPr sz="1400" b="1" i="0">
                <a:solidFill>
                  <a:srgbClr val="BD933F"/>
                </a:solidFill>
                <a:latin typeface="Calibri"/>
              </a:rPr>
              <a:t>SECTION 17(5) — PRECISION</a:t>
            </a:r>
          </a:p>
        </p:txBody>
      </p:sp>
      <p:sp>
        <p:nvSpPr>
          <p:cNvPr id="4" name="TextBox 3"/>
          <p:cNvSpPr txBox="1"/>
          <p:nvPr/>
        </p:nvSpPr>
        <p:spPr>
          <a:xfrm>
            <a:off x="502920" y="502920"/>
            <a:ext cx="11155680" cy="502920"/>
          </a:xfrm>
          <a:prstGeom prst="rect">
            <a:avLst/>
          </a:prstGeom>
          <a:noFill/>
        </p:spPr>
        <p:txBody>
          <a:bodyPr wrap="square" anchor="t">
            <a:spAutoFit/>
          </a:bodyPr>
          <a:lstStyle/>
          <a:p>
            <a:pPr algn="l">
              <a:spcAft>
                <a:spcPts val="400"/>
              </a:spcAft>
            </a:pPr>
            <a:r>
              <a:rPr sz="2600" b="1" i="0">
                <a:solidFill>
                  <a:srgbClr val="1C2620"/>
                </a:solidFill>
                <a:latin typeface="Cambria"/>
              </a:rPr>
              <a:t>The Statutory Distinction the Court Relied On</a:t>
            </a:r>
          </a:p>
        </p:txBody>
      </p:sp>
      <p:sp>
        <p:nvSpPr>
          <p:cNvPr id="5" name="TextBox 4"/>
          <p:cNvSpPr txBox="1"/>
          <p:nvPr/>
        </p:nvSpPr>
        <p:spPr>
          <a:xfrm>
            <a:off x="502920" y="987552"/>
            <a:ext cx="11155680" cy="347472"/>
          </a:xfrm>
          <a:prstGeom prst="rect">
            <a:avLst/>
          </a:prstGeom>
          <a:noFill/>
        </p:spPr>
        <p:txBody>
          <a:bodyPr wrap="square" anchor="t">
            <a:spAutoFit/>
          </a:bodyPr>
          <a:lstStyle/>
          <a:p>
            <a:pPr algn="l">
              <a:spcAft>
                <a:spcPts val="400"/>
              </a:spcAft>
            </a:pPr>
            <a:r>
              <a:rPr sz="1400" b="0" i="1">
                <a:solidFill>
                  <a:srgbClr val="6B6355"/>
                </a:solidFill>
                <a:latin typeface="Calibri"/>
              </a:rPr>
              <a:t>Add this beside the existing Safari Retreats slide — the clauses are not interchangeable.</a:t>
            </a:r>
          </a:p>
        </p:txBody>
      </p:sp>
      <p:sp>
        <p:nvSpPr>
          <p:cNvPr id="6" name="Rounded Rectangle 5"/>
          <p:cNvSpPr/>
          <p:nvPr/>
        </p:nvSpPr>
        <p:spPr>
          <a:xfrm>
            <a:off x="411480" y="1417320"/>
            <a:ext cx="11430000" cy="2011680"/>
          </a:xfrm>
          <a:prstGeom prst="roundRect">
            <a:avLst>
              <a:gd name="adj" fmla="val 8000"/>
            </a:avLst>
          </a:prstGeom>
          <a:solidFill>
            <a:srgbClr val="F4ED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1536192"/>
            <a:ext cx="11018520" cy="292608"/>
          </a:xfrm>
          <a:prstGeom prst="rect">
            <a:avLst/>
          </a:prstGeom>
          <a:noFill/>
        </p:spPr>
        <p:txBody>
          <a:bodyPr wrap="square" anchor="t">
            <a:spAutoFit/>
          </a:bodyPr>
          <a:lstStyle/>
          <a:p>
            <a:pPr algn="l">
              <a:spcAft>
                <a:spcPts val="400"/>
              </a:spcAft>
            </a:pPr>
            <a:r>
              <a:rPr sz="1600" b="1" i="0">
                <a:solidFill>
                  <a:srgbClr val="BD933F"/>
                </a:solidFill>
                <a:latin typeface="Calibri"/>
              </a:rPr>
              <a:t>Section 17(5)(c)</a:t>
            </a:r>
          </a:p>
        </p:txBody>
      </p:sp>
      <p:sp>
        <p:nvSpPr>
          <p:cNvPr id="8" name="TextBox 7"/>
          <p:cNvSpPr txBox="1"/>
          <p:nvPr/>
        </p:nvSpPr>
        <p:spPr>
          <a:xfrm>
            <a:off x="640080" y="1901952"/>
            <a:ext cx="11018520" cy="1325880"/>
          </a:xfrm>
          <a:prstGeom prst="rect">
            <a:avLst/>
          </a:prstGeom>
          <a:noFill/>
        </p:spPr>
        <p:txBody>
          <a:bodyPr wrap="square" anchor="t">
            <a:spAutoFit/>
          </a:bodyPr>
          <a:lstStyle/>
          <a:p>
            <a:pPr algn="l">
              <a:spcAft>
                <a:spcPts val="400"/>
              </a:spcAft>
            </a:pPr>
            <a:r>
              <a:rPr sz="1600" b="0" i="0">
                <a:solidFill>
                  <a:srgbClr val="3A352C"/>
                </a:solidFill>
                <a:latin typeface="Calibri"/>
              </a:rPr>
              <a:t>works contract services when supplied for construction of an immovable property (other than plant and machinery) except where it is an input service for further supply of works contract service;</a:t>
            </a:r>
          </a:p>
        </p:txBody>
      </p:sp>
      <p:sp>
        <p:nvSpPr>
          <p:cNvPr id="9" name="Rounded Rectangle 8"/>
          <p:cNvSpPr/>
          <p:nvPr/>
        </p:nvSpPr>
        <p:spPr>
          <a:xfrm>
            <a:off x="411480" y="3566160"/>
            <a:ext cx="11430000" cy="2606040"/>
          </a:xfrm>
          <a:prstGeom prst="roundRect">
            <a:avLst>
              <a:gd name="adj" fmla="val 8000"/>
            </a:avLst>
          </a:prstGeom>
          <a:solidFill>
            <a:srgbClr val="F4ED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0080" y="3685032"/>
            <a:ext cx="11018520" cy="292608"/>
          </a:xfrm>
          <a:prstGeom prst="rect">
            <a:avLst/>
          </a:prstGeom>
          <a:noFill/>
        </p:spPr>
        <p:txBody>
          <a:bodyPr wrap="square" anchor="t">
            <a:spAutoFit/>
          </a:bodyPr>
          <a:lstStyle/>
          <a:p>
            <a:pPr algn="l">
              <a:spcAft>
                <a:spcPts val="400"/>
              </a:spcAft>
            </a:pPr>
            <a:r>
              <a:rPr sz="1600" b="1" i="0">
                <a:solidFill>
                  <a:srgbClr val="BD933F"/>
                </a:solidFill>
                <a:latin typeface="Calibri"/>
              </a:rPr>
              <a:t>Section 17(5)(d)</a:t>
            </a:r>
          </a:p>
        </p:txBody>
      </p:sp>
      <p:sp>
        <p:nvSpPr>
          <p:cNvPr id="11" name="TextBox 10"/>
          <p:cNvSpPr txBox="1"/>
          <p:nvPr/>
        </p:nvSpPr>
        <p:spPr>
          <a:xfrm>
            <a:off x="640080" y="4050791"/>
            <a:ext cx="11018520" cy="1920240"/>
          </a:xfrm>
          <a:prstGeom prst="rect">
            <a:avLst/>
          </a:prstGeom>
          <a:noFill/>
        </p:spPr>
        <p:txBody>
          <a:bodyPr wrap="square" anchor="t">
            <a:spAutoFit/>
          </a:bodyPr>
          <a:lstStyle/>
          <a:p>
            <a:pPr algn="l">
              <a:spcAft>
                <a:spcPts val="400"/>
              </a:spcAft>
            </a:pPr>
            <a:r>
              <a:rPr sz="1600" b="0" i="0">
                <a:solidFill>
                  <a:srgbClr val="3A352C"/>
                </a:solidFill>
                <a:latin typeface="Calibri"/>
              </a:rPr>
              <a:t>goods or services or both received by a taxable person for construction of an immovable property (other than plant or machinery) on his own account including when such goods or services or both are used in the course or furtherance of business.</a:t>
            </a:r>
          </a:p>
          <a:p>
            <a:pPr algn="l">
              <a:spcAft>
                <a:spcPts val="400"/>
              </a:spcAft>
            </a:pPr>
            <a:r>
              <a:rPr sz="1500" b="1" i="0">
                <a:solidFill>
                  <a:srgbClr val="1C2620"/>
                </a:solidFill>
                <a:latin typeface="Calibri"/>
              </a:rPr>
              <a:t>Note the drafting: clause (c) uses “plant and machinery”; clause (d) uses “plant or machinery”.</a:t>
            </a:r>
          </a:p>
        </p:txBody>
      </p:sp>
      <p:pic>
        <p:nvPicPr>
          <p:cNvPr id="13" name="Picture 12">
            <a:extLst>
              <a:ext uri="{FF2B5EF4-FFF2-40B4-BE49-F238E27FC236}">
                <a16:creationId xmlns:a16="http://schemas.microsoft.com/office/drawing/2014/main" id="{587E2D85-BAFF-2504-42A3-F166FBC5246E}"/>
              </a:ext>
            </a:extLst>
          </p:cNvPr>
          <p:cNvPicPr>
            <a:picLocks noChangeAspect="1"/>
          </p:cNvPicPr>
          <p:nvPr/>
        </p:nvPicPr>
        <p:blipFill>
          <a:blip r:embed="rId2"/>
          <a:stretch>
            <a:fillRect/>
          </a:stretch>
        </p:blipFill>
        <p:spPr>
          <a:xfrm>
            <a:off x="10424160" y="40862"/>
            <a:ext cx="1643063" cy="1259015"/>
          </a:xfrm>
          <a:prstGeom prst="rect">
            <a:avLst/>
          </a:prstGeom>
        </p:spPr>
      </p:pic>
      <p:sp>
        <p:nvSpPr>
          <p:cNvPr id="15" name="TextBox 14">
            <a:extLst>
              <a:ext uri="{FF2B5EF4-FFF2-40B4-BE49-F238E27FC236}">
                <a16:creationId xmlns:a16="http://schemas.microsoft.com/office/drawing/2014/main" id="{416F8048-D2F3-6F0C-3604-0B901253C2FB}"/>
              </a:ext>
            </a:extLst>
          </p:cNvPr>
          <p:cNvSpPr txBox="1"/>
          <p:nvPr/>
        </p:nvSpPr>
        <p:spPr>
          <a:xfrm>
            <a:off x="3332560" y="6488668"/>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3253472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920" y="347472"/>
            <a:ext cx="164592" cy="201168"/>
          </a:xfrm>
          <a:prstGeom prst="rect">
            <a:avLst/>
          </a:prstGeom>
          <a:solidFill>
            <a:srgbClr val="BD93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77240" y="256032"/>
            <a:ext cx="10515600" cy="320040"/>
          </a:xfrm>
          <a:prstGeom prst="rect">
            <a:avLst/>
          </a:prstGeom>
          <a:noFill/>
        </p:spPr>
        <p:txBody>
          <a:bodyPr wrap="square" anchor="t">
            <a:spAutoFit/>
          </a:bodyPr>
          <a:lstStyle/>
          <a:p>
            <a:pPr algn="l">
              <a:spcAft>
                <a:spcPts val="400"/>
              </a:spcAft>
            </a:pPr>
            <a:r>
              <a:rPr sz="1400" b="1" i="0">
                <a:solidFill>
                  <a:srgbClr val="BD933F"/>
                </a:solidFill>
                <a:latin typeface="Calibri"/>
              </a:rPr>
              <a:t>SECTION 17(5) — SAFARI RETREATS</a:t>
            </a:r>
          </a:p>
        </p:txBody>
      </p:sp>
      <p:sp>
        <p:nvSpPr>
          <p:cNvPr id="4" name="TextBox 3"/>
          <p:cNvSpPr txBox="1"/>
          <p:nvPr/>
        </p:nvSpPr>
        <p:spPr>
          <a:xfrm>
            <a:off x="502920" y="502920"/>
            <a:ext cx="11155680" cy="502920"/>
          </a:xfrm>
          <a:prstGeom prst="rect">
            <a:avLst/>
          </a:prstGeom>
          <a:noFill/>
        </p:spPr>
        <p:txBody>
          <a:bodyPr wrap="square" anchor="t">
            <a:spAutoFit/>
          </a:bodyPr>
          <a:lstStyle/>
          <a:p>
            <a:pPr algn="l">
              <a:spcAft>
                <a:spcPts val="400"/>
              </a:spcAft>
            </a:pPr>
            <a:r>
              <a:rPr sz="2600" b="1" i="0">
                <a:solidFill>
                  <a:srgbClr val="1C2620"/>
                </a:solidFill>
                <a:latin typeface="Cambria"/>
              </a:rPr>
              <a:t>Supreme Court Language and the Functionality Test</a:t>
            </a:r>
          </a:p>
        </p:txBody>
      </p:sp>
      <p:sp>
        <p:nvSpPr>
          <p:cNvPr id="5" name="TextBox 4"/>
          <p:cNvSpPr txBox="1"/>
          <p:nvPr/>
        </p:nvSpPr>
        <p:spPr>
          <a:xfrm>
            <a:off x="502920" y="987552"/>
            <a:ext cx="11155680" cy="347472"/>
          </a:xfrm>
          <a:prstGeom prst="rect">
            <a:avLst/>
          </a:prstGeom>
          <a:noFill/>
        </p:spPr>
        <p:txBody>
          <a:bodyPr wrap="square" anchor="t">
            <a:spAutoFit/>
          </a:bodyPr>
          <a:lstStyle/>
          <a:p>
            <a:pPr algn="l">
              <a:spcAft>
                <a:spcPts val="400"/>
              </a:spcAft>
            </a:pPr>
            <a:r>
              <a:rPr sz="1400" b="0" i="1">
                <a:solidFill>
                  <a:srgbClr val="6B6355"/>
                </a:solidFill>
                <a:latin typeface="Calibri"/>
              </a:rPr>
              <a:t>Chief Commissioner CGST v. Safari Retreats Pvt. Ltd., 2024 INSC 756</a:t>
            </a:r>
          </a:p>
        </p:txBody>
      </p:sp>
      <p:sp>
        <p:nvSpPr>
          <p:cNvPr id="6" name="Rounded Rectangle 5"/>
          <p:cNvSpPr/>
          <p:nvPr/>
        </p:nvSpPr>
        <p:spPr>
          <a:xfrm>
            <a:off x="411480" y="1417320"/>
            <a:ext cx="11430000" cy="2331720"/>
          </a:xfrm>
          <a:prstGeom prst="roundRect">
            <a:avLst>
              <a:gd name="adj" fmla="val 8000"/>
            </a:avLst>
          </a:prstGeom>
          <a:solidFill>
            <a:srgbClr val="E8F0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1554480"/>
            <a:ext cx="11018520" cy="2057400"/>
          </a:xfrm>
          <a:prstGeom prst="rect">
            <a:avLst/>
          </a:prstGeom>
          <a:noFill/>
        </p:spPr>
        <p:txBody>
          <a:bodyPr wrap="square" anchor="t">
            <a:spAutoFit/>
          </a:bodyPr>
          <a:lstStyle/>
          <a:p>
            <a:pPr algn="l">
              <a:spcAft>
                <a:spcPts val="400"/>
              </a:spcAft>
            </a:pPr>
            <a:r>
              <a:rPr sz="1500" b="0" i="1">
                <a:solidFill>
                  <a:srgbClr val="1C2620"/>
                </a:solidFill>
                <a:latin typeface="Calibri"/>
              </a:rPr>
              <a:t>“If it was a drafting mistake, as suggested by learned ASG, the legislature could have stepped in to correct it. However, that was not done. In such circumstances, it must be inferred that the legislature has intentionally used the expression ‘plant or machinery’ in clause (d) as distinguished from the expression ‘plant and machinery’, which has been used in several places. As the expression ‘plant or machinery’ appears to be intentionally incorporated, it is not possible to accept the contention of the learned ASG that the word ‘or’ in clause (d) should be read as ‘and’.”</a:t>
            </a:r>
          </a:p>
        </p:txBody>
      </p:sp>
      <p:sp>
        <p:nvSpPr>
          <p:cNvPr id="8" name="Rounded Rectangle 7"/>
          <p:cNvSpPr/>
          <p:nvPr/>
        </p:nvSpPr>
        <p:spPr>
          <a:xfrm>
            <a:off x="411480" y="3886200"/>
            <a:ext cx="5623560" cy="2286000"/>
          </a:xfrm>
          <a:prstGeom prst="roundRect">
            <a:avLst>
              <a:gd name="adj" fmla="val 8000"/>
            </a:avLst>
          </a:prstGeom>
          <a:solidFill>
            <a:srgbClr val="F4ED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94360" y="4005072"/>
            <a:ext cx="5303520" cy="292608"/>
          </a:xfrm>
          <a:prstGeom prst="rect">
            <a:avLst/>
          </a:prstGeom>
          <a:noFill/>
        </p:spPr>
        <p:txBody>
          <a:bodyPr wrap="square" anchor="t">
            <a:spAutoFit/>
          </a:bodyPr>
          <a:lstStyle/>
          <a:p>
            <a:pPr algn="l">
              <a:spcAft>
                <a:spcPts val="400"/>
              </a:spcAft>
            </a:pPr>
            <a:r>
              <a:rPr sz="1600" b="1" i="0">
                <a:solidFill>
                  <a:srgbClr val="BD933F"/>
                </a:solidFill>
                <a:latin typeface="Calibri"/>
              </a:rPr>
              <a:t>Functionality Test</a:t>
            </a:r>
          </a:p>
        </p:txBody>
      </p:sp>
      <p:sp>
        <p:nvSpPr>
          <p:cNvPr id="10" name="TextBox 9"/>
          <p:cNvSpPr txBox="1"/>
          <p:nvPr/>
        </p:nvSpPr>
        <p:spPr>
          <a:xfrm>
            <a:off x="594360" y="4370832"/>
            <a:ext cx="5303520" cy="1645920"/>
          </a:xfrm>
          <a:prstGeom prst="rect">
            <a:avLst/>
          </a:prstGeom>
          <a:noFill/>
        </p:spPr>
        <p:txBody>
          <a:bodyPr wrap="square" anchor="t">
            <a:spAutoFit/>
          </a:bodyPr>
          <a:lstStyle/>
          <a:p>
            <a:pPr algn="l">
              <a:spcAft>
                <a:spcPts val="400"/>
              </a:spcAft>
            </a:pPr>
            <a:r>
              <a:rPr sz="1500" b="0" i="0">
                <a:solidFill>
                  <a:srgbClr val="3A352C"/>
                </a:solidFill>
                <a:latin typeface="Calibri"/>
              </a:rPr>
              <a:t>A building can qualify as “plant” if it is so essential to the carrying on of the business that it functions as a tool of the trade rather than merely the setting in which the trade is carried on. Mall, hotel, warehouse — each is a question of fact. The Court remanded for that determination.</a:t>
            </a:r>
          </a:p>
        </p:txBody>
      </p:sp>
      <p:sp>
        <p:nvSpPr>
          <p:cNvPr id="11" name="Rounded Rectangle 10"/>
          <p:cNvSpPr/>
          <p:nvPr/>
        </p:nvSpPr>
        <p:spPr>
          <a:xfrm>
            <a:off x="6217920" y="3886200"/>
            <a:ext cx="5623560" cy="2286000"/>
          </a:xfrm>
          <a:prstGeom prst="roundRect">
            <a:avLst>
              <a:gd name="adj" fmla="val 8000"/>
            </a:avLst>
          </a:prstGeom>
          <a:solidFill>
            <a:srgbClr val="F4ED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0" y="4005072"/>
            <a:ext cx="5303520" cy="292608"/>
          </a:xfrm>
          <a:prstGeom prst="rect">
            <a:avLst/>
          </a:prstGeom>
          <a:noFill/>
        </p:spPr>
        <p:txBody>
          <a:bodyPr wrap="square" anchor="t">
            <a:spAutoFit/>
          </a:bodyPr>
          <a:lstStyle/>
          <a:p>
            <a:pPr algn="l">
              <a:spcAft>
                <a:spcPts val="400"/>
              </a:spcAft>
            </a:pPr>
            <a:r>
              <a:rPr sz="1600" b="1" i="0">
                <a:solidFill>
                  <a:srgbClr val="BD933F"/>
                </a:solidFill>
                <a:latin typeface="Calibri"/>
              </a:rPr>
              <a:t>“Own account”</a:t>
            </a:r>
          </a:p>
        </p:txBody>
      </p:sp>
      <p:sp>
        <p:nvSpPr>
          <p:cNvPr id="13" name="TextBox 12"/>
          <p:cNvSpPr txBox="1"/>
          <p:nvPr/>
        </p:nvSpPr>
        <p:spPr>
          <a:xfrm>
            <a:off x="6400800" y="4370832"/>
            <a:ext cx="5303520" cy="1645920"/>
          </a:xfrm>
          <a:prstGeom prst="rect">
            <a:avLst/>
          </a:prstGeom>
          <a:noFill/>
        </p:spPr>
        <p:txBody>
          <a:bodyPr wrap="square" anchor="t">
            <a:spAutoFit/>
          </a:bodyPr>
          <a:lstStyle/>
          <a:p>
            <a:pPr algn="l">
              <a:spcAft>
                <a:spcPts val="400"/>
              </a:spcAft>
            </a:pPr>
            <a:r>
              <a:rPr sz="1500" b="0" i="0">
                <a:solidFill>
                  <a:srgbClr val="3A352C"/>
                </a:solidFill>
                <a:latin typeface="Calibri"/>
              </a:rPr>
              <a:t>Construction of a commercial property for leasing or licensing is not “on his own account” in the conventional sense. Even so, ITC still requires the immovable property to qualify as “plant or machinery” under the functionality test.</a:t>
            </a:r>
          </a:p>
        </p:txBody>
      </p:sp>
      <p:pic>
        <p:nvPicPr>
          <p:cNvPr id="15" name="Picture 14">
            <a:extLst>
              <a:ext uri="{FF2B5EF4-FFF2-40B4-BE49-F238E27FC236}">
                <a16:creationId xmlns:a16="http://schemas.microsoft.com/office/drawing/2014/main" id="{15AAF6BE-FA71-50A8-4765-888F24CB4946}"/>
              </a:ext>
            </a:extLst>
          </p:cNvPr>
          <p:cNvPicPr>
            <a:picLocks noChangeAspect="1"/>
          </p:cNvPicPr>
          <p:nvPr/>
        </p:nvPicPr>
        <p:blipFill>
          <a:blip r:embed="rId2"/>
          <a:stretch>
            <a:fillRect/>
          </a:stretch>
        </p:blipFill>
        <p:spPr>
          <a:xfrm>
            <a:off x="10424160" y="40862"/>
            <a:ext cx="1643063" cy="1259015"/>
          </a:xfrm>
          <a:prstGeom prst="rect">
            <a:avLst/>
          </a:prstGeom>
        </p:spPr>
      </p:pic>
      <p:sp>
        <p:nvSpPr>
          <p:cNvPr id="17" name="TextBox 16">
            <a:extLst>
              <a:ext uri="{FF2B5EF4-FFF2-40B4-BE49-F238E27FC236}">
                <a16:creationId xmlns:a16="http://schemas.microsoft.com/office/drawing/2014/main" id="{4BB30E0B-CF69-6B0A-C1C5-C6CE7439348C}"/>
              </a:ext>
            </a:extLst>
          </p:cNvPr>
          <p:cNvSpPr txBox="1"/>
          <p:nvPr/>
        </p:nvSpPr>
        <p:spPr>
          <a:xfrm>
            <a:off x="3353991" y="6475452"/>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3191303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302EF-E333-0729-72E4-9719CE9A3D7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224F48F-043F-47B3-E166-138B46530153}"/>
              </a:ext>
            </a:extLst>
          </p:cNvPr>
          <p:cNvSpPr/>
          <p:nvPr/>
        </p:nvSpPr>
        <p:spPr>
          <a:xfrm>
            <a:off x="502920" y="347472"/>
            <a:ext cx="164592" cy="201168"/>
          </a:xfrm>
          <a:prstGeom prst="rect">
            <a:avLst/>
          </a:prstGeom>
          <a:solidFill>
            <a:srgbClr val="BD93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C01D25EB-48DA-2592-C4A7-F66846655011}"/>
              </a:ext>
            </a:extLst>
          </p:cNvPr>
          <p:cNvSpPr txBox="1"/>
          <p:nvPr/>
        </p:nvSpPr>
        <p:spPr>
          <a:xfrm>
            <a:off x="777240" y="256032"/>
            <a:ext cx="10515600" cy="320040"/>
          </a:xfrm>
          <a:prstGeom prst="rect">
            <a:avLst/>
          </a:prstGeom>
          <a:noFill/>
        </p:spPr>
        <p:txBody>
          <a:bodyPr wrap="square" anchor="t">
            <a:spAutoFit/>
          </a:bodyPr>
          <a:lstStyle/>
          <a:p>
            <a:pPr algn="l">
              <a:spcAft>
                <a:spcPts val="400"/>
              </a:spcAft>
            </a:pPr>
            <a:r>
              <a:rPr sz="1400" b="1" i="0" dirty="0">
                <a:solidFill>
                  <a:srgbClr val="BD933F"/>
                </a:solidFill>
                <a:latin typeface="Calibri"/>
              </a:rPr>
              <a:t>SECTION 17(5) — SAFARI RETREATS</a:t>
            </a:r>
            <a:r>
              <a:rPr lang="en-IN" sz="1400" b="1" i="0" dirty="0">
                <a:solidFill>
                  <a:srgbClr val="BD933F"/>
                </a:solidFill>
                <a:latin typeface="Calibri"/>
              </a:rPr>
              <a:t>-Impact</a:t>
            </a:r>
            <a:endParaRPr sz="1400" b="1" i="0" dirty="0">
              <a:solidFill>
                <a:srgbClr val="BD933F"/>
              </a:solidFill>
              <a:latin typeface="Calibri"/>
            </a:endParaRPr>
          </a:p>
        </p:txBody>
      </p:sp>
      <p:sp>
        <p:nvSpPr>
          <p:cNvPr id="4" name="TextBox 3">
            <a:extLst>
              <a:ext uri="{FF2B5EF4-FFF2-40B4-BE49-F238E27FC236}">
                <a16:creationId xmlns:a16="http://schemas.microsoft.com/office/drawing/2014/main" id="{779D9044-687F-A349-E073-439993AC34FA}"/>
              </a:ext>
            </a:extLst>
          </p:cNvPr>
          <p:cNvSpPr txBox="1"/>
          <p:nvPr/>
        </p:nvSpPr>
        <p:spPr>
          <a:xfrm>
            <a:off x="457200" y="817545"/>
            <a:ext cx="11155680" cy="523220"/>
          </a:xfrm>
          <a:prstGeom prst="rect">
            <a:avLst/>
          </a:prstGeom>
          <a:noFill/>
        </p:spPr>
        <p:txBody>
          <a:bodyPr wrap="square" anchor="t">
            <a:spAutoFit/>
          </a:bodyPr>
          <a:lstStyle/>
          <a:p>
            <a:pPr>
              <a:spcAft>
                <a:spcPts val="400"/>
              </a:spcAft>
            </a:pPr>
            <a:r>
              <a:rPr lang="en-IN" sz="2800" dirty="0"/>
              <a:t>The Retrospective Amendment (2025)</a:t>
            </a:r>
            <a:endParaRPr sz="2600" b="1" i="0" dirty="0">
              <a:solidFill>
                <a:srgbClr val="1C2620"/>
              </a:solidFill>
              <a:latin typeface="Cambria"/>
            </a:endParaRPr>
          </a:p>
        </p:txBody>
      </p:sp>
      <p:sp>
        <p:nvSpPr>
          <p:cNvPr id="17" name="TextBox 16">
            <a:extLst>
              <a:ext uri="{FF2B5EF4-FFF2-40B4-BE49-F238E27FC236}">
                <a16:creationId xmlns:a16="http://schemas.microsoft.com/office/drawing/2014/main" id="{5CB45C8C-AC9B-D4FA-3852-2D0D1A839A68}"/>
              </a:ext>
            </a:extLst>
          </p:cNvPr>
          <p:cNvSpPr txBox="1"/>
          <p:nvPr/>
        </p:nvSpPr>
        <p:spPr>
          <a:xfrm>
            <a:off x="502919" y="1732566"/>
            <a:ext cx="10202461" cy="2169825"/>
          </a:xfrm>
          <a:prstGeom prst="rect">
            <a:avLst/>
          </a:prstGeom>
          <a:noFill/>
        </p:spPr>
        <p:txBody>
          <a:bodyPr wrap="square">
            <a:spAutoFit/>
          </a:bodyPr>
          <a:lstStyle/>
          <a:p>
            <a:pPr marL="342900" marR="0" lvl="0" indent="-342900">
              <a:spcAft>
                <a:spcPts val="900"/>
              </a:spcAft>
              <a:buFont typeface="Arial" panose="020B0604020202020204" pitchFamily="34" charset="0"/>
              <a:buChar char="•"/>
            </a:pPr>
            <a:r>
              <a:rPr lang="en-IN" sz="2000" b="1" u="none" strike="noStrike" dirty="0">
                <a:solidFill>
                  <a:srgbClr val="00B050"/>
                </a:solidFill>
                <a:effectLst/>
                <a:latin typeface="+mn-lt"/>
              </a:rPr>
              <a:t>The Text Change:</a:t>
            </a:r>
            <a:r>
              <a:rPr lang="en-IN" sz="2000" b="0" u="none" strike="noStrike" dirty="0">
                <a:solidFill>
                  <a:srgbClr val="00B050"/>
                </a:solidFill>
                <a:effectLst/>
                <a:latin typeface="+mn-lt"/>
              </a:rPr>
              <a:t> The government changed the wording in Section 17(5)(d) from "plant </a:t>
            </a:r>
            <a:r>
              <a:rPr lang="en-IN" sz="2000" b="1" u="none" strike="noStrike" dirty="0">
                <a:solidFill>
                  <a:srgbClr val="00B050"/>
                </a:solidFill>
                <a:effectLst/>
                <a:latin typeface="+mn-lt"/>
              </a:rPr>
              <a:t>or</a:t>
            </a:r>
            <a:r>
              <a:rPr lang="en-IN" sz="2000" b="0" u="none" strike="noStrike" dirty="0">
                <a:solidFill>
                  <a:srgbClr val="00B050"/>
                </a:solidFill>
                <a:effectLst/>
                <a:latin typeface="+mn-lt"/>
              </a:rPr>
              <a:t> machinery" to "plant </a:t>
            </a:r>
            <a:r>
              <a:rPr lang="en-IN" sz="2000" b="1" u="none" strike="noStrike" dirty="0">
                <a:solidFill>
                  <a:srgbClr val="00B050"/>
                </a:solidFill>
                <a:effectLst/>
                <a:latin typeface="+mn-lt"/>
              </a:rPr>
              <a:t>and</a:t>
            </a:r>
            <a:r>
              <a:rPr lang="en-IN" sz="2000" b="0" u="none" strike="noStrike" dirty="0">
                <a:solidFill>
                  <a:srgbClr val="00B050"/>
                </a:solidFill>
                <a:effectLst/>
                <a:latin typeface="+mn-lt"/>
              </a:rPr>
              <a:t> machinery".</a:t>
            </a:r>
          </a:p>
          <a:p>
            <a:pPr marL="342900" marR="0" lvl="0" indent="-342900">
              <a:spcAft>
                <a:spcPts val="900"/>
              </a:spcAft>
              <a:buFont typeface="Arial" panose="020B0604020202020204" pitchFamily="34" charset="0"/>
              <a:buChar char="•"/>
            </a:pPr>
            <a:r>
              <a:rPr lang="en-IN" sz="2000" b="1" u="none" strike="noStrike" dirty="0">
                <a:solidFill>
                  <a:srgbClr val="00B050"/>
                </a:solidFill>
                <a:effectLst/>
                <a:latin typeface="+mn-lt"/>
              </a:rPr>
              <a:t>The Date:</a:t>
            </a:r>
            <a:r>
              <a:rPr lang="en-IN" sz="2000" b="0" u="none" strike="noStrike" dirty="0">
                <a:solidFill>
                  <a:srgbClr val="00B050"/>
                </a:solidFill>
                <a:effectLst/>
                <a:latin typeface="+mn-lt"/>
              </a:rPr>
              <a:t> This change applies back in time (retrospectively) starting from July 1, 2017—the launch date of GST.</a:t>
            </a:r>
          </a:p>
          <a:p>
            <a:pPr marL="342900" marR="0" lvl="0" indent="-342900" algn="just">
              <a:spcAft>
                <a:spcPts val="900"/>
              </a:spcAft>
              <a:buFont typeface="Arial" panose="020B0604020202020204" pitchFamily="34" charset="0"/>
              <a:buChar char="•"/>
            </a:pPr>
            <a:r>
              <a:rPr lang="en-IN" sz="2000" b="1" u="none" strike="noStrike" dirty="0">
                <a:solidFill>
                  <a:srgbClr val="00B050"/>
                </a:solidFill>
                <a:effectLst/>
                <a:latin typeface="+mn-lt"/>
              </a:rPr>
              <a:t>Overriding Courts:</a:t>
            </a:r>
            <a:r>
              <a:rPr lang="en-IN" sz="2000" b="0" u="none" strike="noStrike" dirty="0">
                <a:solidFill>
                  <a:srgbClr val="00B050"/>
                </a:solidFill>
                <a:effectLst/>
                <a:latin typeface="+mn-lt"/>
              </a:rPr>
              <a:t> A new explanation was added to override past court orders, including the </a:t>
            </a:r>
            <a:r>
              <a:rPr lang="en-IN" sz="2000" b="0" i="1" u="none" strike="noStrike" dirty="0">
                <a:solidFill>
                  <a:srgbClr val="00B050"/>
                </a:solidFill>
                <a:effectLst/>
                <a:latin typeface="+mn-lt"/>
              </a:rPr>
              <a:t>Safari Retreats</a:t>
            </a:r>
            <a:r>
              <a:rPr lang="en-IN" sz="2000" b="0" u="none" strike="noStrike" dirty="0">
                <a:solidFill>
                  <a:srgbClr val="00B050"/>
                </a:solidFill>
                <a:effectLst/>
                <a:latin typeface="+mn-lt"/>
              </a:rPr>
              <a:t> decision</a:t>
            </a:r>
            <a:r>
              <a:rPr lang="en-IN" sz="2000" dirty="0">
                <a:solidFill>
                  <a:srgbClr val="00B050"/>
                </a:solidFill>
              </a:rPr>
              <a:t>.</a:t>
            </a:r>
            <a:endParaRPr lang="en-IN" sz="2000" b="0" u="none" strike="noStrike" dirty="0">
              <a:solidFill>
                <a:srgbClr val="00B050"/>
              </a:solidFill>
              <a:effectLst/>
              <a:latin typeface="Google Sans"/>
            </a:endParaRPr>
          </a:p>
        </p:txBody>
      </p:sp>
      <p:pic>
        <p:nvPicPr>
          <p:cNvPr id="6" name="Picture 5">
            <a:extLst>
              <a:ext uri="{FF2B5EF4-FFF2-40B4-BE49-F238E27FC236}">
                <a16:creationId xmlns:a16="http://schemas.microsoft.com/office/drawing/2014/main" id="{D9B2D344-D556-0E65-5A3F-27AA89E07FBC}"/>
              </a:ext>
            </a:extLst>
          </p:cNvPr>
          <p:cNvPicPr>
            <a:picLocks noChangeAspect="1"/>
          </p:cNvPicPr>
          <p:nvPr/>
        </p:nvPicPr>
        <p:blipFill>
          <a:blip r:embed="rId2"/>
          <a:stretch>
            <a:fillRect/>
          </a:stretch>
        </p:blipFill>
        <p:spPr>
          <a:xfrm>
            <a:off x="10424160" y="40862"/>
            <a:ext cx="1643063" cy="1259015"/>
          </a:xfrm>
          <a:prstGeom prst="rect">
            <a:avLst/>
          </a:prstGeom>
        </p:spPr>
      </p:pic>
      <p:sp>
        <p:nvSpPr>
          <p:cNvPr id="8" name="TextBox 7">
            <a:extLst>
              <a:ext uri="{FF2B5EF4-FFF2-40B4-BE49-F238E27FC236}">
                <a16:creationId xmlns:a16="http://schemas.microsoft.com/office/drawing/2014/main" id="{CBBD0049-53C1-32F4-4019-F910896EDFED}"/>
              </a:ext>
            </a:extLst>
          </p:cNvPr>
          <p:cNvSpPr txBox="1"/>
          <p:nvPr/>
        </p:nvSpPr>
        <p:spPr>
          <a:xfrm>
            <a:off x="3289697" y="6417302"/>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extLst>
      <p:ext uri="{BB962C8B-B14F-4D97-AF65-F5344CB8AC3E}">
        <p14:creationId xmlns:p14="http://schemas.microsoft.com/office/powerpoint/2010/main" val="528136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0">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1463040"/>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SECTION 2</a:t>
            </a:r>
            <a:endParaRPr lang="en-US" sz="1400" dirty="0"/>
          </a:p>
        </p:txBody>
      </p:sp>
      <p:sp>
        <p:nvSpPr>
          <p:cNvPr id="4" name="Text 1"/>
          <p:cNvSpPr txBox="1"/>
          <p:nvPr/>
        </p:nvSpPr>
        <p:spPr>
          <a:xfrm>
            <a:off x="548640" y="1965960"/>
            <a:ext cx="10607040" cy="960120"/>
          </a:xfrm>
          <a:prstGeom prst="rect">
            <a:avLst/>
          </a:prstGeom>
          <a:noFill/>
          <a:ln/>
        </p:spPr>
        <p:txBody>
          <a:bodyPr wrap="square" lIns="0" tIns="0" rIns="0" bIns="0" rtlCol="0" anchor="ctr"/>
          <a:lstStyle/>
          <a:p>
            <a:pPr marL="0" indent="0">
              <a:buNone/>
            </a:pPr>
            <a:r>
              <a:rPr lang="en-US" sz="4600" b="1" dirty="0">
                <a:solidFill>
                  <a:srgbClr val="1C2620"/>
                </a:solidFill>
                <a:latin typeface="Cambria" pitchFamily="34" charset="0"/>
                <a:ea typeface="Cambria" pitchFamily="34" charset="-122"/>
                <a:cs typeface="Cambria" pitchFamily="34" charset="-120"/>
              </a:rPr>
              <a:t>Key Definitions</a:t>
            </a:r>
            <a:endParaRPr lang="en-US" sz="4600" dirty="0"/>
          </a:p>
        </p:txBody>
      </p:sp>
      <p:sp>
        <p:nvSpPr>
          <p:cNvPr id="5" name="Text 2"/>
          <p:cNvSpPr txBox="1"/>
          <p:nvPr/>
        </p:nvSpPr>
        <p:spPr>
          <a:xfrm>
            <a:off x="548640" y="2862072"/>
            <a:ext cx="10607040" cy="868680"/>
          </a:xfrm>
          <a:prstGeom prst="rect">
            <a:avLst/>
          </a:prstGeom>
          <a:noFill/>
          <a:ln/>
        </p:spPr>
        <p:txBody>
          <a:bodyPr wrap="square" lIns="0" tIns="0" rIns="0" bIns="0" rtlCol="0" anchor="ctr"/>
          <a:lstStyle/>
          <a:p>
            <a:pPr marL="0" indent="0">
              <a:buNone/>
            </a:pPr>
            <a:r>
              <a:rPr lang="en-US" sz="3400" b="1" dirty="0">
                <a:solidFill>
                  <a:srgbClr val="BD933F"/>
                </a:solidFill>
                <a:latin typeface="Cambria" pitchFamily="34" charset="0"/>
                <a:ea typeface="Cambria" pitchFamily="34" charset="-122"/>
                <a:cs typeface="Cambria" pitchFamily="34" charset="-120"/>
              </a:rPr>
              <a:t>Promoter, REP, RREP, Affordable Housing, Carpet Area &amp; TDR</a:t>
            </a:r>
            <a:endParaRPr lang="en-US" sz="3400" dirty="0"/>
          </a:p>
        </p:txBody>
      </p:sp>
      <p:sp>
        <p:nvSpPr>
          <p:cNvPr id="6" name="Text 3"/>
          <p:cNvSpPr txBox="1"/>
          <p:nvPr/>
        </p:nvSpPr>
        <p:spPr>
          <a:xfrm>
            <a:off x="548640" y="3913632"/>
            <a:ext cx="10607040" cy="457200"/>
          </a:xfrm>
          <a:prstGeom prst="rect">
            <a:avLst/>
          </a:prstGeom>
          <a:noFill/>
          <a:ln/>
        </p:spPr>
        <p:txBody>
          <a:bodyPr wrap="square" lIns="0" tIns="0" rIns="0" bIns="0" rtlCol="0" anchor="ctr"/>
          <a:lstStyle/>
          <a:p>
            <a:pPr marL="0" indent="0">
              <a:buNone/>
            </a:pPr>
            <a:r>
              <a:rPr lang="en-US" sz="1500" i="1" dirty="0">
                <a:solidFill>
                  <a:srgbClr val="6B6355"/>
                </a:solidFill>
                <a:latin typeface="Calibri" pitchFamily="34" charset="0"/>
                <a:ea typeface="Calibri" pitchFamily="34" charset="-122"/>
                <a:cs typeface="Calibri" pitchFamily="34" charset="-120"/>
              </a:rPr>
              <a:t>Section 2(zk) &amp; 2(zn), RERA 2016  |  N/N 03/2019-CT(R)  |  Section 2(119), CGST Act</a:t>
            </a:r>
            <a:endParaRPr lang="en-US" sz="1500" dirty="0"/>
          </a:p>
        </p:txBody>
      </p:sp>
      <p:sp>
        <p:nvSpPr>
          <p:cNvPr id="7" name="Text 4"/>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10</a:t>
            </a:r>
            <a:endParaRPr lang="en-US" sz="1100" dirty="0"/>
          </a:p>
        </p:txBody>
      </p:sp>
      <p:pic>
        <p:nvPicPr>
          <p:cNvPr id="9" name="Picture 8">
            <a:extLst>
              <a:ext uri="{FF2B5EF4-FFF2-40B4-BE49-F238E27FC236}">
                <a16:creationId xmlns:a16="http://schemas.microsoft.com/office/drawing/2014/main" id="{481BC63C-521D-739E-5250-5754B0AF7080}"/>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11" name="TextBox 10">
            <a:extLst>
              <a:ext uri="{FF2B5EF4-FFF2-40B4-BE49-F238E27FC236}">
                <a16:creationId xmlns:a16="http://schemas.microsoft.com/office/drawing/2014/main" id="{AD4B69AE-6AAE-7971-DB47-C29927003C79}"/>
              </a:ext>
            </a:extLst>
          </p:cNvPr>
          <p:cNvSpPr txBox="1"/>
          <p:nvPr/>
        </p:nvSpPr>
        <p:spPr>
          <a:xfrm>
            <a:off x="3141822" y="6415516"/>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1">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KEY DEFINITIONS</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Works Contract &amp; Promoter</a:t>
            </a:r>
            <a:endParaRPr lang="en-US" sz="3400" dirty="0"/>
          </a:p>
        </p:txBody>
      </p:sp>
      <p:sp>
        <p:nvSpPr>
          <p:cNvPr id="5" name="Shape 2"/>
          <p:cNvSpPr/>
          <p:nvPr/>
        </p:nvSpPr>
        <p:spPr>
          <a:xfrm>
            <a:off x="548640" y="2011680"/>
            <a:ext cx="5257800" cy="4069080"/>
          </a:xfrm>
          <a:prstGeom prst="roundRect">
            <a:avLst>
              <a:gd name="adj" fmla="val 1798"/>
            </a:avLst>
          </a:prstGeom>
          <a:solidFill>
            <a:srgbClr val="F4EDE3"/>
          </a:solidFill>
          <a:ln/>
        </p:spPr>
        <p:txBody>
          <a:bodyPr/>
          <a:lstStyle/>
          <a:p>
            <a:endParaRPr lang="en-IN"/>
          </a:p>
        </p:txBody>
      </p:sp>
      <p:sp>
        <p:nvSpPr>
          <p:cNvPr id="6" name="Shape 3"/>
          <p:cNvSpPr/>
          <p:nvPr/>
        </p:nvSpPr>
        <p:spPr>
          <a:xfrm>
            <a:off x="777240" y="2240280"/>
            <a:ext cx="502920" cy="502920"/>
          </a:xfrm>
          <a:prstGeom prst="ellipse">
            <a:avLst/>
          </a:prstGeom>
          <a:solidFill>
            <a:srgbClr val="8C3B2E"/>
          </a:solidFill>
          <a:ln/>
        </p:spPr>
        <p:txBody>
          <a:bodyPr/>
          <a:lstStyle/>
          <a:p>
            <a:endParaRPr lang="en-IN"/>
          </a:p>
        </p:txBody>
      </p:sp>
      <p:pic>
        <p:nvPicPr>
          <p:cNvPr id="7" name="Image 1" descr="/tmp/claude-0/-home-claude/d7410d37-77f0-5a1e-9751-7a1d52b9708e/scratchpad/work/assets/icon_construction.png"/>
          <p:cNvPicPr>
            <a:picLocks noChangeAspect="1"/>
          </p:cNvPicPr>
          <p:nvPr/>
        </p:nvPicPr>
        <p:blipFill>
          <a:blip r:embed="rId3"/>
          <a:stretch>
            <a:fillRect/>
          </a:stretch>
        </p:blipFill>
        <p:spPr>
          <a:xfrm>
            <a:off x="847649" y="2310689"/>
            <a:ext cx="362102" cy="362102"/>
          </a:xfrm>
          <a:prstGeom prst="rect">
            <a:avLst/>
          </a:prstGeom>
        </p:spPr>
      </p:pic>
      <p:sp>
        <p:nvSpPr>
          <p:cNvPr id="8" name="Text 4"/>
          <p:cNvSpPr txBox="1"/>
          <p:nvPr/>
        </p:nvSpPr>
        <p:spPr>
          <a:xfrm>
            <a:off x="1417320" y="2176272"/>
            <a:ext cx="4160520" cy="640080"/>
          </a:xfrm>
          <a:prstGeom prst="rect">
            <a:avLst/>
          </a:prstGeom>
          <a:noFill/>
          <a:ln/>
        </p:spPr>
        <p:txBody>
          <a:bodyPr wrap="square" lIns="0" tIns="0" rIns="0" bIns="0" rtlCol="0" anchor="ctr"/>
          <a:lstStyle/>
          <a:p>
            <a:pPr marL="0" indent="0">
              <a:lnSpc>
                <a:spcPct val="105000"/>
              </a:lnSpc>
              <a:buNone/>
            </a:pPr>
            <a:r>
              <a:rPr lang="en-US" sz="1450" b="1" dirty="0">
                <a:solidFill>
                  <a:srgbClr val="1C2620"/>
                </a:solidFill>
                <a:latin typeface="Cambria" pitchFamily="34" charset="0"/>
                <a:ea typeface="Cambria" pitchFamily="34" charset="-122"/>
                <a:cs typeface="Cambria" pitchFamily="34" charset="-120"/>
              </a:rPr>
              <a:t>Works Contract — Section 2(119), CGST Act</a:t>
            </a:r>
            <a:endParaRPr lang="en-US" sz="1450" dirty="0"/>
          </a:p>
        </p:txBody>
      </p:sp>
      <p:sp>
        <p:nvSpPr>
          <p:cNvPr id="9" name="Text 5"/>
          <p:cNvSpPr txBox="1"/>
          <p:nvPr/>
        </p:nvSpPr>
        <p:spPr>
          <a:xfrm>
            <a:off x="777240" y="2926080"/>
            <a:ext cx="4800600" cy="2926080"/>
          </a:xfrm>
          <a:prstGeom prst="rect">
            <a:avLst/>
          </a:prstGeom>
          <a:noFill/>
          <a:ln/>
        </p:spPr>
        <p:txBody>
          <a:bodyPr wrap="square" lIns="0" tIns="0" rIns="0" bIns="0" rtlCol="0" anchor="ctr"/>
          <a:lstStyle/>
          <a:p>
            <a:pPr marL="0" indent="0">
              <a:lnSpc>
                <a:spcPct val="120000"/>
              </a:lnSpc>
              <a:buNone/>
            </a:pPr>
            <a:r>
              <a:rPr lang="en-US" sz="1300" i="1" dirty="0">
                <a:solidFill>
                  <a:srgbClr val="1C2620"/>
                </a:solidFill>
                <a:latin typeface="Calibri" pitchFamily="34" charset="0"/>
                <a:ea typeface="Calibri" pitchFamily="34" charset="-122"/>
                <a:cs typeface="Calibri" pitchFamily="34" charset="-120"/>
              </a:rPr>
              <a:t>“A contract for building, construction, fabrication, completion, erection, installation, fitting out, improvement, modification, repair, maintenance, renovation, alteration or commissioning of any immovable property wherein transfer of property in goods (whether as goods or in some other form) is involved in the execution of such contract.”</a:t>
            </a:r>
            <a:endParaRPr lang="en-US" sz="1300" dirty="0"/>
          </a:p>
        </p:txBody>
      </p:sp>
      <p:sp>
        <p:nvSpPr>
          <p:cNvPr id="10" name="Shape 6"/>
          <p:cNvSpPr/>
          <p:nvPr/>
        </p:nvSpPr>
        <p:spPr>
          <a:xfrm>
            <a:off x="6080760" y="2011680"/>
            <a:ext cx="5010912" cy="4069080"/>
          </a:xfrm>
          <a:prstGeom prst="roundRect">
            <a:avLst>
              <a:gd name="adj" fmla="val 1798"/>
            </a:avLst>
          </a:prstGeom>
          <a:solidFill>
            <a:srgbClr val="D8E7DC"/>
          </a:solidFill>
          <a:ln/>
        </p:spPr>
        <p:txBody>
          <a:bodyPr/>
          <a:lstStyle/>
          <a:p>
            <a:endParaRPr lang="en-IN"/>
          </a:p>
        </p:txBody>
      </p:sp>
      <p:sp>
        <p:nvSpPr>
          <p:cNvPr id="11" name="Shape 7"/>
          <p:cNvSpPr/>
          <p:nvPr/>
        </p:nvSpPr>
        <p:spPr>
          <a:xfrm>
            <a:off x="6309360" y="2240280"/>
            <a:ext cx="502920" cy="502920"/>
          </a:xfrm>
          <a:prstGeom prst="ellipse">
            <a:avLst/>
          </a:prstGeom>
          <a:solidFill>
            <a:srgbClr val="155B39"/>
          </a:solidFill>
          <a:ln/>
        </p:spPr>
        <p:txBody>
          <a:bodyPr/>
          <a:lstStyle/>
          <a:p>
            <a:endParaRPr lang="en-IN"/>
          </a:p>
        </p:txBody>
      </p:sp>
      <p:pic>
        <p:nvPicPr>
          <p:cNvPr id="12" name="Image 2" descr="/tmp/claude-0/-home-claude/d7410d37-77f0-5a1e-9751-7a1d52b9708e/scratchpad/work/assets/icon_people.png"/>
          <p:cNvPicPr>
            <a:picLocks noChangeAspect="1"/>
          </p:cNvPicPr>
          <p:nvPr/>
        </p:nvPicPr>
        <p:blipFill>
          <a:blip r:embed="rId4"/>
          <a:stretch>
            <a:fillRect/>
          </a:stretch>
        </p:blipFill>
        <p:spPr>
          <a:xfrm>
            <a:off x="6379769" y="2310689"/>
            <a:ext cx="362102" cy="362102"/>
          </a:xfrm>
          <a:prstGeom prst="rect">
            <a:avLst/>
          </a:prstGeom>
        </p:spPr>
      </p:pic>
      <p:sp>
        <p:nvSpPr>
          <p:cNvPr id="13" name="Text 8"/>
          <p:cNvSpPr txBox="1"/>
          <p:nvPr/>
        </p:nvSpPr>
        <p:spPr>
          <a:xfrm>
            <a:off x="6949440" y="2304288"/>
            <a:ext cx="3913632" cy="502920"/>
          </a:xfrm>
          <a:prstGeom prst="rect">
            <a:avLst/>
          </a:prstGeom>
          <a:noFill/>
          <a:ln/>
        </p:spPr>
        <p:txBody>
          <a:bodyPr wrap="square" lIns="0" tIns="0" rIns="0" bIns="0" rtlCol="0" anchor="ctr"/>
          <a:lstStyle/>
          <a:p>
            <a:pPr marL="0" indent="0">
              <a:buNone/>
            </a:pPr>
            <a:r>
              <a:rPr lang="en-US" sz="1450" b="1" dirty="0">
                <a:solidFill>
                  <a:srgbClr val="155B39"/>
                </a:solidFill>
                <a:latin typeface="Cambria" pitchFamily="34" charset="0"/>
                <a:ea typeface="Cambria" pitchFamily="34" charset="-122"/>
                <a:cs typeface="Cambria" pitchFamily="34" charset="-120"/>
              </a:rPr>
              <a:t>Promoter — Section 2(zk), RERA 2016</a:t>
            </a:r>
            <a:endParaRPr lang="en-US" sz="1450" dirty="0"/>
          </a:p>
        </p:txBody>
      </p:sp>
      <p:sp>
        <p:nvSpPr>
          <p:cNvPr id="14" name="Text 9"/>
          <p:cNvSpPr txBox="1"/>
          <p:nvPr/>
        </p:nvSpPr>
        <p:spPr>
          <a:xfrm>
            <a:off x="6309360" y="2926080"/>
            <a:ext cx="4553712" cy="3017520"/>
          </a:xfrm>
          <a:prstGeom prst="rect">
            <a:avLst/>
          </a:prstGeom>
          <a:noFill/>
          <a:ln/>
        </p:spPr>
        <p:txBody>
          <a:bodyPr wrap="square" lIns="0" tIns="0" rIns="0" bIns="0" rtlCol="0" anchor="ctr"/>
          <a:lstStyle/>
          <a:p>
            <a:pPr marL="0" indent="0">
              <a:lnSpc>
                <a:spcPct val="116000"/>
              </a:lnSpc>
              <a:buNone/>
            </a:pPr>
            <a:r>
              <a:rPr lang="en-US" sz="1300" dirty="0">
                <a:solidFill>
                  <a:srgbClr val="1C2620"/>
                </a:solidFill>
                <a:latin typeface="Calibri" pitchFamily="34" charset="0"/>
                <a:ea typeface="Calibri" pitchFamily="34" charset="-122"/>
                <a:cs typeface="Calibri" pitchFamily="34" charset="-120"/>
              </a:rPr>
              <a:t>(a) a person who constructs or causes to be constructed an independent building or apartments, or converts an existing building into apartments, for the purpose of selling all or some of the apartments to other persons, and includes his assignees; or</a:t>
            </a:r>
            <a:endParaRPr lang="en-US" sz="1300" dirty="0"/>
          </a:p>
          <a:p>
            <a:pPr marL="0" indent="0">
              <a:lnSpc>
                <a:spcPct val="116000"/>
              </a:lnSpc>
              <a:buNone/>
            </a:pPr>
            <a:endParaRPr lang="en-US" sz="1300" dirty="0"/>
          </a:p>
          <a:p>
            <a:pPr marL="0" indent="0">
              <a:lnSpc>
                <a:spcPct val="116000"/>
              </a:lnSpc>
              <a:buNone/>
            </a:pPr>
            <a:r>
              <a:rPr lang="en-US" sz="1300" dirty="0">
                <a:solidFill>
                  <a:srgbClr val="1C2620"/>
                </a:solidFill>
                <a:latin typeface="Calibri" pitchFamily="34" charset="0"/>
                <a:ea typeface="Calibri" pitchFamily="34" charset="-122"/>
                <a:cs typeface="Calibri" pitchFamily="34" charset="-120"/>
              </a:rPr>
              <a:t>(b) a person who develops land into a project, whether or not the person also constructs structures on plots, for the purpose of selling to other persons all or some of the plots — and includes any other person who acts as a builder, coloniser, contractor, developer or estate developer.</a:t>
            </a:r>
            <a:endParaRPr lang="en-US" sz="1300" dirty="0"/>
          </a:p>
        </p:txBody>
      </p:sp>
      <p:sp>
        <p:nvSpPr>
          <p:cNvPr id="15" name="Text 10"/>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11</a:t>
            </a:r>
            <a:endParaRPr lang="en-US" sz="1100" dirty="0"/>
          </a:p>
        </p:txBody>
      </p:sp>
      <p:pic>
        <p:nvPicPr>
          <p:cNvPr id="17" name="Picture 16">
            <a:extLst>
              <a:ext uri="{FF2B5EF4-FFF2-40B4-BE49-F238E27FC236}">
                <a16:creationId xmlns:a16="http://schemas.microsoft.com/office/drawing/2014/main" id="{5A4DE217-1A8C-6133-04D1-C481779BBE29}"/>
              </a:ext>
            </a:extLst>
          </p:cNvPr>
          <p:cNvPicPr>
            <a:picLocks noChangeAspect="1"/>
          </p:cNvPicPr>
          <p:nvPr/>
        </p:nvPicPr>
        <p:blipFill>
          <a:blip r:embed="rId5"/>
          <a:stretch>
            <a:fillRect/>
          </a:stretch>
        </p:blipFill>
        <p:spPr>
          <a:xfrm>
            <a:off x="10424160" y="40862"/>
            <a:ext cx="1643063" cy="1259015"/>
          </a:xfrm>
          <a:prstGeom prst="rect">
            <a:avLst/>
          </a:prstGeom>
        </p:spPr>
      </p:pic>
      <p:sp>
        <p:nvSpPr>
          <p:cNvPr id="19" name="TextBox 18">
            <a:extLst>
              <a:ext uri="{FF2B5EF4-FFF2-40B4-BE49-F238E27FC236}">
                <a16:creationId xmlns:a16="http://schemas.microsoft.com/office/drawing/2014/main" id="{DBB83628-4BB1-4755-0C95-EE7E7F27F34B}"/>
              </a:ext>
            </a:extLst>
          </p:cNvPr>
          <p:cNvSpPr txBox="1"/>
          <p:nvPr/>
        </p:nvSpPr>
        <p:spPr>
          <a:xfrm>
            <a:off x="3200400" y="6488668"/>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2">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KEY DEFINITIONS</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REP and RREP — Why the 15% Line Matters</a:t>
            </a:r>
            <a:endParaRPr lang="en-US" sz="3400" dirty="0"/>
          </a:p>
        </p:txBody>
      </p:sp>
      <p:sp>
        <p:nvSpPr>
          <p:cNvPr id="5" name="Shape 2"/>
          <p:cNvSpPr/>
          <p:nvPr/>
        </p:nvSpPr>
        <p:spPr>
          <a:xfrm>
            <a:off x="548640" y="2011680"/>
            <a:ext cx="5257800" cy="4069080"/>
          </a:xfrm>
          <a:prstGeom prst="roundRect">
            <a:avLst>
              <a:gd name="adj" fmla="val 1798"/>
            </a:avLst>
          </a:prstGeom>
          <a:solidFill>
            <a:srgbClr val="F4EDE3"/>
          </a:solidFill>
          <a:ln/>
        </p:spPr>
        <p:txBody>
          <a:bodyPr/>
          <a:lstStyle/>
          <a:p>
            <a:endParaRPr lang="en-IN"/>
          </a:p>
        </p:txBody>
      </p:sp>
      <p:sp>
        <p:nvSpPr>
          <p:cNvPr id="6" name="Shape 3"/>
          <p:cNvSpPr/>
          <p:nvPr/>
        </p:nvSpPr>
        <p:spPr>
          <a:xfrm>
            <a:off x="777240" y="2240280"/>
            <a:ext cx="502920" cy="502920"/>
          </a:xfrm>
          <a:prstGeom prst="ellipse">
            <a:avLst/>
          </a:prstGeom>
          <a:solidFill>
            <a:srgbClr val="BD933F"/>
          </a:solidFill>
          <a:ln/>
        </p:spPr>
        <p:txBody>
          <a:bodyPr/>
          <a:lstStyle/>
          <a:p>
            <a:endParaRPr lang="en-IN"/>
          </a:p>
        </p:txBody>
      </p:sp>
      <p:pic>
        <p:nvPicPr>
          <p:cNvPr id="7" name="Image 1" descr="/tmp/claude-0/-home-claude/d7410d37-77f0-5a1e-9751-7a1d52b9708e/scratchpad/work/assets/icon_building.png"/>
          <p:cNvPicPr>
            <a:picLocks noChangeAspect="1"/>
          </p:cNvPicPr>
          <p:nvPr/>
        </p:nvPicPr>
        <p:blipFill>
          <a:blip r:embed="rId3"/>
          <a:stretch>
            <a:fillRect/>
          </a:stretch>
        </p:blipFill>
        <p:spPr>
          <a:xfrm>
            <a:off x="847649" y="2310689"/>
            <a:ext cx="362102" cy="362102"/>
          </a:xfrm>
          <a:prstGeom prst="rect">
            <a:avLst/>
          </a:prstGeom>
        </p:spPr>
      </p:pic>
      <p:sp>
        <p:nvSpPr>
          <p:cNvPr id="8" name="Text 4"/>
          <p:cNvSpPr txBox="1"/>
          <p:nvPr/>
        </p:nvSpPr>
        <p:spPr>
          <a:xfrm>
            <a:off x="1417320" y="2157984"/>
            <a:ext cx="4160520" cy="685800"/>
          </a:xfrm>
          <a:prstGeom prst="rect">
            <a:avLst/>
          </a:prstGeom>
          <a:noFill/>
          <a:ln/>
        </p:spPr>
        <p:txBody>
          <a:bodyPr wrap="square" lIns="0" tIns="0" rIns="0" bIns="0" rtlCol="0" anchor="ctr"/>
          <a:lstStyle/>
          <a:p>
            <a:pPr marL="0" indent="0">
              <a:lnSpc>
                <a:spcPct val="105000"/>
              </a:lnSpc>
              <a:buNone/>
            </a:pPr>
            <a:r>
              <a:rPr lang="en-US" sz="1350" b="1" dirty="0">
                <a:solidFill>
                  <a:srgbClr val="1C2620"/>
                </a:solidFill>
                <a:latin typeface="Cambria" pitchFamily="34" charset="0"/>
                <a:ea typeface="Cambria" pitchFamily="34" charset="-122"/>
                <a:cs typeface="Cambria" pitchFamily="34" charset="-120"/>
              </a:rPr>
              <a:t>Real Estate Project (REP) — Sec 2(zn), RERA 2016</a:t>
            </a:r>
            <a:endParaRPr lang="en-US" sz="1350" dirty="0"/>
          </a:p>
        </p:txBody>
      </p:sp>
      <p:sp>
        <p:nvSpPr>
          <p:cNvPr id="9" name="Text 5"/>
          <p:cNvSpPr txBox="1"/>
          <p:nvPr/>
        </p:nvSpPr>
        <p:spPr>
          <a:xfrm>
            <a:off x="777240" y="2926080"/>
            <a:ext cx="4800600" cy="1737360"/>
          </a:xfrm>
          <a:prstGeom prst="rect">
            <a:avLst/>
          </a:prstGeom>
          <a:noFill/>
          <a:ln/>
        </p:spPr>
        <p:txBody>
          <a:bodyPr wrap="square" lIns="0" tIns="0" rIns="0" bIns="0" rtlCol="0" anchor="ctr"/>
          <a:lstStyle/>
          <a:p>
            <a:pPr marL="0" indent="0">
              <a:lnSpc>
                <a:spcPct val="115000"/>
              </a:lnSpc>
              <a:buNone/>
            </a:pPr>
            <a:r>
              <a:rPr lang="en-US" sz="1200" dirty="0">
                <a:solidFill>
                  <a:srgbClr val="1C2620"/>
                </a:solidFill>
                <a:latin typeface="Calibri" pitchFamily="34" charset="0"/>
                <a:ea typeface="Calibri" pitchFamily="34" charset="-122"/>
                <a:cs typeface="Calibri" pitchFamily="34" charset="-120"/>
              </a:rPr>
              <a:t>Development of a building or apartments, or converting an existing building into apartments, or development of land into plots or apartments, for the purpose of selling all or some of them. Includes common areas, development works, improvements, structures, easements, rights and appurtenances.</a:t>
            </a:r>
            <a:endParaRPr lang="en-US" sz="1200" dirty="0"/>
          </a:p>
        </p:txBody>
      </p:sp>
      <p:sp>
        <p:nvSpPr>
          <p:cNvPr id="10" name="Text 6"/>
          <p:cNvSpPr txBox="1"/>
          <p:nvPr/>
        </p:nvSpPr>
        <p:spPr>
          <a:xfrm>
            <a:off x="777240" y="4709160"/>
            <a:ext cx="4800600" cy="731520"/>
          </a:xfrm>
          <a:prstGeom prst="rect">
            <a:avLst/>
          </a:prstGeom>
          <a:noFill/>
          <a:ln/>
        </p:spPr>
        <p:txBody>
          <a:bodyPr wrap="square" lIns="0" tIns="0" rIns="0" bIns="0" rtlCol="0" anchor="ctr"/>
          <a:lstStyle/>
          <a:p>
            <a:pPr marL="0" indent="0">
              <a:lnSpc>
                <a:spcPct val="115000"/>
              </a:lnSpc>
              <a:buNone/>
            </a:pPr>
            <a:r>
              <a:rPr lang="en-US" sz="1200" b="1" i="1" dirty="0">
                <a:solidFill>
                  <a:srgbClr val="8C3B2E"/>
                </a:solidFill>
                <a:latin typeface="Calibri" pitchFamily="34" charset="0"/>
                <a:ea typeface="Calibri" pitchFamily="34" charset="-122"/>
                <a:cs typeface="Calibri" pitchFamily="34" charset="-120"/>
              </a:rPr>
              <a:t>KEY: A REP can include BOTH residential and commercial apartments in one project.</a:t>
            </a:r>
            <a:endParaRPr lang="en-US" sz="1200" dirty="0"/>
          </a:p>
        </p:txBody>
      </p:sp>
      <p:sp>
        <p:nvSpPr>
          <p:cNvPr id="11" name="Shape 7"/>
          <p:cNvSpPr/>
          <p:nvPr/>
        </p:nvSpPr>
        <p:spPr>
          <a:xfrm>
            <a:off x="6080760" y="2011680"/>
            <a:ext cx="5010912" cy="4069080"/>
          </a:xfrm>
          <a:prstGeom prst="roundRect">
            <a:avLst>
              <a:gd name="adj" fmla="val 1798"/>
            </a:avLst>
          </a:prstGeom>
          <a:solidFill>
            <a:srgbClr val="D8E7DC"/>
          </a:solidFill>
          <a:ln/>
        </p:spPr>
        <p:txBody>
          <a:bodyPr/>
          <a:lstStyle/>
          <a:p>
            <a:endParaRPr lang="en-IN"/>
          </a:p>
        </p:txBody>
      </p:sp>
      <p:sp>
        <p:nvSpPr>
          <p:cNvPr id="12" name="Shape 8"/>
          <p:cNvSpPr/>
          <p:nvPr/>
        </p:nvSpPr>
        <p:spPr>
          <a:xfrm>
            <a:off x="6309360" y="2240280"/>
            <a:ext cx="502920" cy="502920"/>
          </a:xfrm>
          <a:prstGeom prst="ellipse">
            <a:avLst/>
          </a:prstGeom>
          <a:solidFill>
            <a:srgbClr val="155B39"/>
          </a:solidFill>
          <a:ln/>
        </p:spPr>
        <p:txBody>
          <a:bodyPr/>
          <a:lstStyle/>
          <a:p>
            <a:endParaRPr lang="en-IN"/>
          </a:p>
        </p:txBody>
      </p:sp>
      <p:pic>
        <p:nvPicPr>
          <p:cNvPr id="13" name="Image 2" descr="/tmp/claude-0/-home-claude/d7410d37-77f0-5a1e-9751-7a1d52b9708e/scratchpad/work/assets/icon_home.png"/>
          <p:cNvPicPr>
            <a:picLocks noChangeAspect="1"/>
          </p:cNvPicPr>
          <p:nvPr/>
        </p:nvPicPr>
        <p:blipFill>
          <a:blip r:embed="rId4"/>
          <a:stretch>
            <a:fillRect/>
          </a:stretch>
        </p:blipFill>
        <p:spPr>
          <a:xfrm>
            <a:off x="6379769" y="2310689"/>
            <a:ext cx="362102" cy="362102"/>
          </a:xfrm>
          <a:prstGeom prst="rect">
            <a:avLst/>
          </a:prstGeom>
        </p:spPr>
      </p:pic>
      <p:sp>
        <p:nvSpPr>
          <p:cNvPr id="14" name="Text 9"/>
          <p:cNvSpPr txBox="1"/>
          <p:nvPr/>
        </p:nvSpPr>
        <p:spPr>
          <a:xfrm>
            <a:off x="6949440" y="2157984"/>
            <a:ext cx="3913632" cy="685800"/>
          </a:xfrm>
          <a:prstGeom prst="rect">
            <a:avLst/>
          </a:prstGeom>
          <a:noFill/>
          <a:ln/>
        </p:spPr>
        <p:txBody>
          <a:bodyPr wrap="square" lIns="0" tIns="0" rIns="0" bIns="0" rtlCol="0" anchor="ctr"/>
          <a:lstStyle/>
          <a:p>
            <a:pPr marL="0" indent="0">
              <a:lnSpc>
                <a:spcPct val="105000"/>
              </a:lnSpc>
              <a:buNone/>
            </a:pPr>
            <a:r>
              <a:rPr lang="en-US" sz="1350" b="1" dirty="0">
                <a:solidFill>
                  <a:srgbClr val="155B39"/>
                </a:solidFill>
                <a:latin typeface="Cambria" pitchFamily="34" charset="0"/>
                <a:ea typeface="Cambria" pitchFamily="34" charset="-122"/>
                <a:cs typeface="Cambria" pitchFamily="34" charset="-120"/>
              </a:rPr>
              <a:t>Residential REP (RREP) — Clause (xix), N/N 03/2019</a:t>
            </a:r>
            <a:endParaRPr lang="en-US" sz="1350" dirty="0"/>
          </a:p>
        </p:txBody>
      </p:sp>
      <p:sp>
        <p:nvSpPr>
          <p:cNvPr id="15" name="Text 10"/>
          <p:cNvSpPr txBox="1"/>
          <p:nvPr/>
        </p:nvSpPr>
        <p:spPr>
          <a:xfrm>
            <a:off x="6309360" y="2926080"/>
            <a:ext cx="4553712" cy="1188720"/>
          </a:xfrm>
          <a:prstGeom prst="rect">
            <a:avLst/>
          </a:prstGeom>
          <a:noFill/>
          <a:ln/>
        </p:spPr>
        <p:txBody>
          <a:bodyPr wrap="square" lIns="0" tIns="0" rIns="0" bIns="0" rtlCol="0" anchor="ctr"/>
          <a:lstStyle/>
          <a:p>
            <a:pPr marL="0" indent="0">
              <a:lnSpc>
                <a:spcPct val="115000"/>
              </a:lnSpc>
              <a:buNone/>
            </a:pPr>
            <a:r>
              <a:rPr lang="en-US" sz="1200" dirty="0">
                <a:solidFill>
                  <a:srgbClr val="1C2620"/>
                </a:solidFill>
                <a:latin typeface="Calibri" pitchFamily="34" charset="0"/>
                <a:ea typeface="Calibri" pitchFamily="34" charset="-122"/>
                <a:cs typeface="Calibri" pitchFamily="34" charset="-120"/>
              </a:rPr>
              <a:t>A REP where the carpet area of the COMMERCIAL apartments is NOT MORE THAN 15% of the total carpet area of all apartments in the REP.</a:t>
            </a:r>
            <a:endParaRPr lang="en-US" sz="1200" dirty="0"/>
          </a:p>
        </p:txBody>
      </p:sp>
      <p:sp>
        <p:nvSpPr>
          <p:cNvPr id="16" name="Shape 11"/>
          <p:cNvSpPr/>
          <p:nvPr/>
        </p:nvSpPr>
        <p:spPr>
          <a:xfrm>
            <a:off x="6309360" y="4160520"/>
            <a:ext cx="4553712" cy="1554480"/>
          </a:xfrm>
          <a:prstGeom prst="roundRect">
            <a:avLst>
              <a:gd name="adj" fmla="val 3529"/>
            </a:avLst>
          </a:prstGeom>
          <a:solidFill>
            <a:srgbClr val="FFFFFF"/>
          </a:solidFill>
          <a:ln/>
        </p:spPr>
        <p:txBody>
          <a:bodyPr/>
          <a:lstStyle/>
          <a:p>
            <a:endParaRPr lang="en-IN"/>
          </a:p>
        </p:txBody>
      </p:sp>
      <p:sp>
        <p:nvSpPr>
          <p:cNvPr id="17" name="Text 12"/>
          <p:cNvSpPr txBox="1"/>
          <p:nvPr/>
        </p:nvSpPr>
        <p:spPr>
          <a:xfrm>
            <a:off x="6492240" y="4297680"/>
            <a:ext cx="4187952" cy="1280160"/>
          </a:xfrm>
          <a:prstGeom prst="rect">
            <a:avLst/>
          </a:prstGeom>
          <a:noFill/>
          <a:ln/>
        </p:spPr>
        <p:txBody>
          <a:bodyPr wrap="square" lIns="0" tIns="0" rIns="0" bIns="0" rtlCol="0" anchor="ctr"/>
          <a:lstStyle/>
          <a:p>
            <a:pPr marL="0" indent="0">
              <a:lnSpc>
                <a:spcPct val="130000"/>
              </a:lnSpc>
              <a:buNone/>
            </a:pPr>
            <a:r>
              <a:rPr lang="en-US" sz="1300" dirty="0">
                <a:solidFill>
                  <a:srgbClr val="1C2620"/>
                </a:solidFill>
                <a:latin typeface="Calibri" pitchFamily="34" charset="0"/>
                <a:ea typeface="Calibri" pitchFamily="34" charset="-122"/>
                <a:cs typeface="Calibri" pitchFamily="34" charset="-120"/>
              </a:rPr>
              <a:t>Commercial carpet area &gt; 15%  →  </a:t>
            </a:r>
            <a:r>
              <a:rPr lang="en-US" sz="1300" b="1" dirty="0">
                <a:solidFill>
                  <a:srgbClr val="8C3B2E"/>
                </a:solidFill>
                <a:latin typeface="Calibri" pitchFamily="34" charset="0"/>
                <a:ea typeface="Calibri" pitchFamily="34" charset="-122"/>
                <a:cs typeface="Calibri" pitchFamily="34" charset="-120"/>
              </a:rPr>
              <a:t>REP</a:t>
            </a:r>
            <a:r>
              <a:rPr lang="en-US" sz="1300" dirty="0">
                <a:solidFill>
                  <a:srgbClr val="1C2620"/>
                </a:solidFill>
                <a:latin typeface="Calibri" pitchFamily="34" charset="0"/>
                <a:ea typeface="Calibri" pitchFamily="34" charset="-122"/>
                <a:cs typeface="Calibri" pitchFamily="34" charset="-120"/>
              </a:rPr>
              <a:t> (not RREP)
Commercial carpet area ≤ 15%  →  </a:t>
            </a:r>
            <a:r>
              <a:rPr lang="en-US" sz="1300" b="1" dirty="0">
                <a:solidFill>
                  <a:srgbClr val="155B39"/>
                </a:solidFill>
                <a:latin typeface="Calibri" pitchFamily="34" charset="0"/>
                <a:ea typeface="Calibri" pitchFamily="34" charset="-122"/>
                <a:cs typeface="Calibri" pitchFamily="34" charset="-120"/>
              </a:rPr>
              <a:t>RREP</a:t>
            </a:r>
            <a:endParaRPr lang="en-US" sz="1300" dirty="0"/>
          </a:p>
        </p:txBody>
      </p:sp>
      <p:sp>
        <p:nvSpPr>
          <p:cNvPr id="18" name="Text 13"/>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12</a:t>
            </a:r>
            <a:endParaRPr lang="en-US" sz="1100" dirty="0"/>
          </a:p>
        </p:txBody>
      </p:sp>
      <p:pic>
        <p:nvPicPr>
          <p:cNvPr id="20" name="Picture 19">
            <a:extLst>
              <a:ext uri="{FF2B5EF4-FFF2-40B4-BE49-F238E27FC236}">
                <a16:creationId xmlns:a16="http://schemas.microsoft.com/office/drawing/2014/main" id="{7D31C1E8-A20E-B465-2D98-9D1F2E6CBC9F}"/>
              </a:ext>
            </a:extLst>
          </p:cNvPr>
          <p:cNvPicPr>
            <a:picLocks noChangeAspect="1"/>
          </p:cNvPicPr>
          <p:nvPr/>
        </p:nvPicPr>
        <p:blipFill>
          <a:blip r:embed="rId5"/>
          <a:stretch>
            <a:fillRect/>
          </a:stretch>
        </p:blipFill>
        <p:spPr>
          <a:xfrm>
            <a:off x="10424160" y="40862"/>
            <a:ext cx="1643063" cy="1259015"/>
          </a:xfrm>
          <a:prstGeom prst="rect">
            <a:avLst/>
          </a:prstGeom>
        </p:spPr>
      </p:pic>
      <p:sp>
        <p:nvSpPr>
          <p:cNvPr id="22" name="TextBox 21">
            <a:extLst>
              <a:ext uri="{FF2B5EF4-FFF2-40B4-BE49-F238E27FC236}">
                <a16:creationId xmlns:a16="http://schemas.microsoft.com/office/drawing/2014/main" id="{47A1CAF2-916C-5FE5-B2C7-57D1F9A3ECDA}"/>
              </a:ext>
            </a:extLst>
          </p:cNvPr>
          <p:cNvSpPr txBox="1"/>
          <p:nvPr/>
        </p:nvSpPr>
        <p:spPr>
          <a:xfrm>
            <a:off x="3332960" y="6488668"/>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3">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KEY DEFINITIONS</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Two Faces of the Same “Promoter”</a:t>
            </a:r>
            <a:endParaRPr lang="en-US" sz="34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600" i="1" dirty="0">
                <a:solidFill>
                  <a:srgbClr val="6B6355"/>
                </a:solidFill>
                <a:latin typeface="Calibri" pitchFamily="34" charset="0"/>
                <a:ea typeface="Calibri" pitchFamily="34" charset="-122"/>
                <a:cs typeface="Calibri" pitchFamily="34" charset="-120"/>
              </a:rPr>
              <a:t>N/N 03/2019-CT(R) splits the statutory promoter into two functional roles</a:t>
            </a:r>
            <a:endParaRPr lang="en-US" sz="1600" dirty="0"/>
          </a:p>
        </p:txBody>
      </p:sp>
      <p:sp>
        <p:nvSpPr>
          <p:cNvPr id="6" name="Shape 3"/>
          <p:cNvSpPr/>
          <p:nvPr/>
        </p:nvSpPr>
        <p:spPr>
          <a:xfrm>
            <a:off x="548640" y="2331720"/>
            <a:ext cx="5257800" cy="3749040"/>
          </a:xfrm>
          <a:prstGeom prst="roundRect">
            <a:avLst>
              <a:gd name="adj" fmla="val 1951"/>
            </a:avLst>
          </a:prstGeom>
          <a:solidFill>
            <a:srgbClr val="D8E7DC"/>
          </a:solidFill>
          <a:ln/>
        </p:spPr>
        <p:txBody>
          <a:bodyPr/>
          <a:lstStyle/>
          <a:p>
            <a:endParaRPr lang="en-IN"/>
          </a:p>
        </p:txBody>
      </p:sp>
      <p:sp>
        <p:nvSpPr>
          <p:cNvPr id="7" name="Shape 4"/>
          <p:cNvSpPr/>
          <p:nvPr/>
        </p:nvSpPr>
        <p:spPr>
          <a:xfrm>
            <a:off x="777240" y="2560320"/>
            <a:ext cx="502920" cy="502920"/>
          </a:xfrm>
          <a:prstGeom prst="ellipse">
            <a:avLst/>
          </a:prstGeom>
          <a:solidFill>
            <a:srgbClr val="155B39"/>
          </a:solidFill>
          <a:ln/>
        </p:spPr>
        <p:txBody>
          <a:bodyPr/>
          <a:lstStyle/>
          <a:p>
            <a:endParaRPr lang="en-IN"/>
          </a:p>
        </p:txBody>
      </p:sp>
      <p:pic>
        <p:nvPicPr>
          <p:cNvPr id="8" name="Image 1" descr="/tmp/claude-0/-home-claude/d7410d37-77f0-5a1e-9751-7a1d52b9708e/scratchpad/work/assets/icon_construction.png"/>
          <p:cNvPicPr>
            <a:picLocks noChangeAspect="1"/>
          </p:cNvPicPr>
          <p:nvPr/>
        </p:nvPicPr>
        <p:blipFill>
          <a:blip r:embed="rId3"/>
          <a:stretch>
            <a:fillRect/>
          </a:stretch>
        </p:blipFill>
        <p:spPr>
          <a:xfrm>
            <a:off x="847649" y="2630729"/>
            <a:ext cx="362102" cy="362102"/>
          </a:xfrm>
          <a:prstGeom prst="rect">
            <a:avLst/>
          </a:prstGeom>
        </p:spPr>
      </p:pic>
      <p:sp>
        <p:nvSpPr>
          <p:cNvPr id="9" name="Text 5"/>
          <p:cNvSpPr txBox="1"/>
          <p:nvPr/>
        </p:nvSpPr>
        <p:spPr>
          <a:xfrm>
            <a:off x="1417320" y="2651760"/>
            <a:ext cx="4160520" cy="365760"/>
          </a:xfrm>
          <a:prstGeom prst="rect">
            <a:avLst/>
          </a:prstGeom>
          <a:noFill/>
          <a:ln/>
        </p:spPr>
        <p:txBody>
          <a:bodyPr wrap="square" lIns="0" tIns="0" rIns="0" bIns="0" rtlCol="0" anchor="ctr"/>
          <a:lstStyle/>
          <a:p>
            <a:pPr marL="0" indent="0">
              <a:buNone/>
            </a:pPr>
            <a:r>
              <a:rPr lang="en-US" sz="1700" b="1" dirty="0">
                <a:solidFill>
                  <a:srgbClr val="155B39"/>
                </a:solidFill>
                <a:latin typeface="Cambria" pitchFamily="34" charset="0"/>
                <a:ea typeface="Cambria" pitchFamily="34" charset="-122"/>
                <a:cs typeface="Cambria" pitchFamily="34" charset="-120"/>
              </a:rPr>
              <a:t>Developer-Promoter</a:t>
            </a:r>
            <a:endParaRPr lang="en-US" sz="1700" dirty="0"/>
          </a:p>
        </p:txBody>
      </p:sp>
      <p:sp>
        <p:nvSpPr>
          <p:cNvPr id="10" name="Text 6"/>
          <p:cNvSpPr txBox="1"/>
          <p:nvPr/>
        </p:nvSpPr>
        <p:spPr>
          <a:xfrm>
            <a:off x="777240" y="3200400"/>
            <a:ext cx="4800600" cy="2743200"/>
          </a:xfrm>
          <a:prstGeom prst="rect">
            <a:avLst/>
          </a:prstGeom>
          <a:noFill/>
          <a:ln/>
        </p:spPr>
        <p:txBody>
          <a:bodyPr wrap="square" lIns="0" tIns="0" rIns="0" bIns="0" rtlCol="0" anchor="ctr"/>
          <a:lstStyle/>
          <a:p>
            <a:pPr marL="0" indent="0">
              <a:lnSpc>
                <a:spcPct val="120000"/>
              </a:lnSpc>
              <a:buNone/>
            </a:pPr>
            <a:r>
              <a:rPr lang="en-US" sz="1300" dirty="0">
                <a:solidFill>
                  <a:srgbClr val="1C2620"/>
                </a:solidFill>
                <a:latin typeface="Calibri" pitchFamily="34" charset="0"/>
                <a:ea typeface="Calibri" pitchFamily="34" charset="-122"/>
                <a:cs typeface="Calibri" pitchFamily="34" charset="-120"/>
              </a:rPr>
              <a:t>A promoter who CONSTRUCTS or converts a building into apartments, or develops a plot for sale.</a:t>
            </a:r>
            <a:endParaRPr lang="en-US" sz="1300" dirty="0"/>
          </a:p>
          <a:p>
            <a:pPr marL="0" indent="0">
              <a:lnSpc>
                <a:spcPct val="120000"/>
              </a:lnSpc>
              <a:buNone/>
            </a:pPr>
            <a:endParaRPr lang="en-US" sz="1300" dirty="0"/>
          </a:p>
          <a:p>
            <a:pPr marL="0" indent="0">
              <a:lnSpc>
                <a:spcPct val="120000"/>
              </a:lnSpc>
              <a:buNone/>
            </a:pPr>
            <a:r>
              <a:rPr lang="en-US" sz="1300" dirty="0">
                <a:solidFill>
                  <a:srgbClr val="1C2620"/>
                </a:solidFill>
                <a:latin typeface="Calibri" pitchFamily="34" charset="0"/>
                <a:ea typeface="Calibri" pitchFamily="34" charset="-122"/>
                <a:cs typeface="Calibri" pitchFamily="34" charset="-120"/>
              </a:rPr>
              <a:t>Role in JDA: receives TDR from the landowner and constructs the project. Pays GST on construction services to the landowner (T-2).</a:t>
            </a:r>
            <a:endParaRPr lang="en-US" sz="1300" dirty="0"/>
          </a:p>
        </p:txBody>
      </p:sp>
      <p:sp>
        <p:nvSpPr>
          <p:cNvPr id="11" name="Shape 7"/>
          <p:cNvSpPr/>
          <p:nvPr/>
        </p:nvSpPr>
        <p:spPr>
          <a:xfrm>
            <a:off x="6080760" y="2331720"/>
            <a:ext cx="5010912" cy="3749040"/>
          </a:xfrm>
          <a:prstGeom prst="roundRect">
            <a:avLst>
              <a:gd name="adj" fmla="val 1951"/>
            </a:avLst>
          </a:prstGeom>
          <a:solidFill>
            <a:srgbClr val="F4EDE3"/>
          </a:solidFill>
          <a:ln/>
        </p:spPr>
        <p:txBody>
          <a:bodyPr/>
          <a:lstStyle/>
          <a:p>
            <a:endParaRPr lang="en-IN"/>
          </a:p>
        </p:txBody>
      </p:sp>
      <p:sp>
        <p:nvSpPr>
          <p:cNvPr id="12" name="Shape 8"/>
          <p:cNvSpPr/>
          <p:nvPr/>
        </p:nvSpPr>
        <p:spPr>
          <a:xfrm>
            <a:off x="6309360" y="2560320"/>
            <a:ext cx="502920" cy="502920"/>
          </a:xfrm>
          <a:prstGeom prst="ellipse">
            <a:avLst/>
          </a:prstGeom>
          <a:solidFill>
            <a:srgbClr val="8C3B2E"/>
          </a:solidFill>
          <a:ln/>
        </p:spPr>
        <p:txBody>
          <a:bodyPr/>
          <a:lstStyle/>
          <a:p>
            <a:endParaRPr lang="en-IN"/>
          </a:p>
        </p:txBody>
      </p:sp>
      <p:pic>
        <p:nvPicPr>
          <p:cNvPr id="13" name="Image 2" descr="/tmp/claude-0/-home-claude/d7410d37-77f0-5a1e-9751-7a1d52b9708e/scratchpad/work/assets/icon_home.png"/>
          <p:cNvPicPr>
            <a:picLocks noChangeAspect="1"/>
          </p:cNvPicPr>
          <p:nvPr/>
        </p:nvPicPr>
        <p:blipFill>
          <a:blip r:embed="rId4"/>
          <a:stretch>
            <a:fillRect/>
          </a:stretch>
        </p:blipFill>
        <p:spPr>
          <a:xfrm>
            <a:off x="6379769" y="2630729"/>
            <a:ext cx="362102" cy="362102"/>
          </a:xfrm>
          <a:prstGeom prst="rect">
            <a:avLst/>
          </a:prstGeom>
        </p:spPr>
      </p:pic>
      <p:sp>
        <p:nvSpPr>
          <p:cNvPr id="14" name="Text 9"/>
          <p:cNvSpPr txBox="1"/>
          <p:nvPr/>
        </p:nvSpPr>
        <p:spPr>
          <a:xfrm>
            <a:off x="6949440" y="2651760"/>
            <a:ext cx="3913632" cy="365760"/>
          </a:xfrm>
          <a:prstGeom prst="rect">
            <a:avLst/>
          </a:prstGeom>
          <a:noFill/>
          <a:ln/>
        </p:spPr>
        <p:txBody>
          <a:bodyPr wrap="square" lIns="0" tIns="0" rIns="0" bIns="0" rtlCol="0" anchor="ctr"/>
          <a:lstStyle/>
          <a:p>
            <a:pPr marL="0" indent="0">
              <a:buNone/>
            </a:pPr>
            <a:r>
              <a:rPr lang="en-US" sz="1700" b="1" dirty="0">
                <a:solidFill>
                  <a:srgbClr val="8C3B2E"/>
                </a:solidFill>
                <a:latin typeface="Cambria" pitchFamily="34" charset="0"/>
                <a:ea typeface="Cambria" pitchFamily="34" charset="-122"/>
                <a:cs typeface="Cambria" pitchFamily="34" charset="-120"/>
              </a:rPr>
              <a:t>Landowner-Promoter</a:t>
            </a:r>
            <a:endParaRPr lang="en-US" sz="1700" dirty="0"/>
          </a:p>
        </p:txBody>
      </p:sp>
      <p:sp>
        <p:nvSpPr>
          <p:cNvPr id="15" name="Text 10"/>
          <p:cNvSpPr txBox="1"/>
          <p:nvPr/>
        </p:nvSpPr>
        <p:spPr>
          <a:xfrm>
            <a:off x="6309360" y="3200400"/>
            <a:ext cx="4553712" cy="2743200"/>
          </a:xfrm>
          <a:prstGeom prst="rect">
            <a:avLst/>
          </a:prstGeom>
          <a:noFill/>
          <a:ln/>
        </p:spPr>
        <p:txBody>
          <a:bodyPr wrap="square" lIns="0" tIns="0" rIns="0" bIns="0" rtlCol="0" anchor="ctr"/>
          <a:lstStyle/>
          <a:p>
            <a:pPr marL="0" indent="0">
              <a:lnSpc>
                <a:spcPct val="120000"/>
              </a:lnSpc>
              <a:buNone/>
            </a:pPr>
            <a:r>
              <a:rPr lang="en-US" sz="1300" dirty="0">
                <a:solidFill>
                  <a:srgbClr val="1C2620"/>
                </a:solidFill>
                <a:latin typeface="Calibri" pitchFamily="34" charset="0"/>
                <a:ea typeface="Calibri" pitchFamily="34" charset="-122"/>
                <a:cs typeface="Calibri" pitchFamily="34" charset="-120"/>
              </a:rPr>
              <a:t>A promoter who TRANSFERS land or development rights/FSI to a developer-promoter for construction of apartments, and receives constructed apartments against such rights — selling them to buyers independently.</a:t>
            </a:r>
            <a:endParaRPr lang="en-US" sz="1300" dirty="0"/>
          </a:p>
          <a:p>
            <a:pPr marL="0" indent="0">
              <a:lnSpc>
                <a:spcPct val="120000"/>
              </a:lnSpc>
              <a:buNone/>
            </a:pPr>
            <a:endParaRPr lang="en-US" sz="1300" dirty="0"/>
          </a:p>
          <a:p>
            <a:pPr marL="0" indent="0">
              <a:lnSpc>
                <a:spcPct val="120000"/>
              </a:lnSpc>
              <a:buNone/>
            </a:pPr>
            <a:r>
              <a:rPr lang="en-US" sz="1300" dirty="0">
                <a:solidFill>
                  <a:srgbClr val="1C2620"/>
                </a:solidFill>
                <a:latin typeface="Calibri" pitchFamily="34" charset="0"/>
                <a:ea typeface="Calibri" pitchFamily="34" charset="-122"/>
                <a:cs typeface="Calibri" pitchFamily="34" charset="-120"/>
              </a:rPr>
              <a:t>Role in JDA: receives T-2 construction service; uses the resulting ITC on T-4 sales.</a:t>
            </a:r>
            <a:endParaRPr lang="en-US" sz="1300" dirty="0"/>
          </a:p>
        </p:txBody>
      </p:sp>
      <p:sp>
        <p:nvSpPr>
          <p:cNvPr id="16" name="Text 11"/>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13</a:t>
            </a:r>
            <a:endParaRPr lang="en-US" sz="1100" dirty="0"/>
          </a:p>
        </p:txBody>
      </p:sp>
      <p:pic>
        <p:nvPicPr>
          <p:cNvPr id="18" name="Picture 17">
            <a:extLst>
              <a:ext uri="{FF2B5EF4-FFF2-40B4-BE49-F238E27FC236}">
                <a16:creationId xmlns:a16="http://schemas.microsoft.com/office/drawing/2014/main" id="{1B44DFF0-6171-FE69-64F0-CC2886C5B1BD}"/>
              </a:ext>
            </a:extLst>
          </p:cNvPr>
          <p:cNvPicPr>
            <a:picLocks noChangeAspect="1"/>
          </p:cNvPicPr>
          <p:nvPr/>
        </p:nvPicPr>
        <p:blipFill>
          <a:blip r:embed="rId5"/>
          <a:stretch>
            <a:fillRect/>
          </a:stretch>
        </p:blipFill>
        <p:spPr>
          <a:xfrm>
            <a:off x="10424160" y="40862"/>
            <a:ext cx="1643063" cy="1259015"/>
          </a:xfrm>
          <a:prstGeom prst="rect">
            <a:avLst/>
          </a:prstGeom>
        </p:spPr>
      </p:pic>
      <p:sp>
        <p:nvSpPr>
          <p:cNvPr id="20" name="TextBox 19">
            <a:extLst>
              <a:ext uri="{FF2B5EF4-FFF2-40B4-BE49-F238E27FC236}">
                <a16:creationId xmlns:a16="http://schemas.microsoft.com/office/drawing/2014/main" id="{72544280-0288-A392-C837-3D802296CD83}"/>
              </a:ext>
            </a:extLst>
          </p:cNvPr>
          <p:cNvSpPr txBox="1"/>
          <p:nvPr/>
        </p:nvSpPr>
        <p:spPr>
          <a:xfrm>
            <a:off x="3514011" y="6488668"/>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4">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KEY DEFINITIONS</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Affordable Residential Apartment</a:t>
            </a:r>
            <a:endParaRPr lang="en-US" sz="34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600" i="1" dirty="0">
                <a:solidFill>
                  <a:srgbClr val="6B6355"/>
                </a:solidFill>
                <a:latin typeface="Calibri" pitchFamily="34" charset="0"/>
                <a:ea typeface="Calibri" pitchFamily="34" charset="-122"/>
                <a:cs typeface="Calibri" pitchFamily="34" charset="-120"/>
              </a:rPr>
              <a:t>Clause (xvi)(a), N/N 03/2019-CT(R) — BOTH conditions must be satisfied</a:t>
            </a:r>
            <a:endParaRPr lang="en-US" sz="1600" dirty="0"/>
          </a:p>
        </p:txBody>
      </p:sp>
      <p:sp>
        <p:nvSpPr>
          <p:cNvPr id="6" name="Shape 3"/>
          <p:cNvSpPr/>
          <p:nvPr/>
        </p:nvSpPr>
        <p:spPr>
          <a:xfrm>
            <a:off x="548640" y="2331720"/>
            <a:ext cx="5257800" cy="1920240"/>
          </a:xfrm>
          <a:prstGeom prst="roundRect">
            <a:avLst>
              <a:gd name="adj" fmla="val 3810"/>
            </a:avLst>
          </a:prstGeom>
          <a:solidFill>
            <a:srgbClr val="D8E7DC"/>
          </a:solidFill>
          <a:ln/>
        </p:spPr>
        <p:txBody>
          <a:bodyPr/>
          <a:lstStyle/>
          <a:p>
            <a:endParaRPr lang="en-IN"/>
          </a:p>
        </p:txBody>
      </p:sp>
      <p:sp>
        <p:nvSpPr>
          <p:cNvPr id="7" name="Shape 4"/>
          <p:cNvSpPr/>
          <p:nvPr/>
        </p:nvSpPr>
        <p:spPr>
          <a:xfrm>
            <a:off x="777240" y="2532888"/>
            <a:ext cx="457200" cy="457200"/>
          </a:xfrm>
          <a:prstGeom prst="ellipse">
            <a:avLst/>
          </a:prstGeom>
          <a:solidFill>
            <a:srgbClr val="155B39"/>
          </a:solidFill>
          <a:ln/>
        </p:spPr>
        <p:txBody>
          <a:bodyPr/>
          <a:lstStyle/>
          <a:p>
            <a:endParaRPr lang="en-IN"/>
          </a:p>
        </p:txBody>
      </p:sp>
      <p:pic>
        <p:nvPicPr>
          <p:cNvPr id="8" name="Image 1" descr="/tmp/claude-0/-home-claude/d7410d37-77f0-5a1e-9751-7a1d52b9708e/scratchpad/work/assets/icon_home.png"/>
          <p:cNvPicPr>
            <a:picLocks noChangeAspect="1"/>
          </p:cNvPicPr>
          <p:nvPr/>
        </p:nvPicPr>
        <p:blipFill>
          <a:blip r:embed="rId3"/>
          <a:stretch>
            <a:fillRect/>
          </a:stretch>
        </p:blipFill>
        <p:spPr>
          <a:xfrm>
            <a:off x="841248" y="2596896"/>
            <a:ext cx="329184" cy="329184"/>
          </a:xfrm>
          <a:prstGeom prst="rect">
            <a:avLst/>
          </a:prstGeom>
        </p:spPr>
      </p:pic>
      <p:sp>
        <p:nvSpPr>
          <p:cNvPr id="9" name="Text 5"/>
          <p:cNvSpPr txBox="1"/>
          <p:nvPr/>
        </p:nvSpPr>
        <p:spPr>
          <a:xfrm>
            <a:off x="1371600" y="2587752"/>
            <a:ext cx="4251960" cy="365760"/>
          </a:xfrm>
          <a:prstGeom prst="rect">
            <a:avLst/>
          </a:prstGeom>
          <a:noFill/>
          <a:ln/>
        </p:spPr>
        <p:txBody>
          <a:bodyPr wrap="square" lIns="0" tIns="0" rIns="0" bIns="0" rtlCol="0" anchor="ctr"/>
          <a:lstStyle/>
          <a:p>
            <a:pPr marL="0" indent="0">
              <a:buNone/>
            </a:pPr>
            <a:r>
              <a:rPr lang="en-US" sz="1500" b="1" dirty="0">
                <a:solidFill>
                  <a:srgbClr val="155B39"/>
                </a:solidFill>
                <a:latin typeface="Cambria" pitchFamily="34" charset="0"/>
                <a:ea typeface="Cambria" pitchFamily="34" charset="-122"/>
                <a:cs typeface="Cambria" pitchFamily="34" charset="-120"/>
              </a:rPr>
              <a:t>Metropolitan Cities</a:t>
            </a:r>
            <a:endParaRPr lang="en-US" sz="1500" dirty="0"/>
          </a:p>
        </p:txBody>
      </p:sp>
      <p:sp>
        <p:nvSpPr>
          <p:cNvPr id="10" name="Text 6"/>
          <p:cNvSpPr txBox="1"/>
          <p:nvPr/>
        </p:nvSpPr>
        <p:spPr>
          <a:xfrm>
            <a:off x="777240" y="3108960"/>
            <a:ext cx="4800600" cy="411480"/>
          </a:xfrm>
          <a:prstGeom prst="rect">
            <a:avLst/>
          </a:prstGeom>
          <a:noFill/>
          <a:ln/>
        </p:spPr>
        <p:txBody>
          <a:bodyPr wrap="square" lIns="0" tIns="0" rIns="0" bIns="0" rtlCol="0" anchor="ctr"/>
          <a:lstStyle/>
          <a:p>
            <a:pPr marL="0" indent="0">
              <a:buNone/>
            </a:pPr>
            <a:r>
              <a:rPr lang="en-US" sz="1300" b="1" dirty="0">
                <a:solidFill>
                  <a:srgbClr val="1C2620"/>
                </a:solidFill>
                <a:latin typeface="Calibri" pitchFamily="34" charset="0"/>
                <a:ea typeface="Calibri" pitchFamily="34" charset="-122"/>
                <a:cs typeface="Calibri" pitchFamily="34" charset="-120"/>
              </a:rPr>
              <a:t>Carpet Area ≤ 60 sq.m.  AND  Gross Amount ≤ ₹45 lakh</a:t>
            </a:r>
            <a:endParaRPr lang="en-US" sz="1300" dirty="0"/>
          </a:p>
        </p:txBody>
      </p:sp>
      <p:sp>
        <p:nvSpPr>
          <p:cNvPr id="11" name="Text 7"/>
          <p:cNvSpPr txBox="1"/>
          <p:nvPr/>
        </p:nvSpPr>
        <p:spPr>
          <a:xfrm>
            <a:off x="777240" y="3520440"/>
            <a:ext cx="4800600" cy="640080"/>
          </a:xfrm>
          <a:prstGeom prst="rect">
            <a:avLst/>
          </a:prstGeom>
          <a:noFill/>
          <a:ln/>
        </p:spPr>
        <p:txBody>
          <a:bodyPr wrap="square" lIns="0" tIns="0" rIns="0" bIns="0" rtlCol="0" anchor="ctr"/>
          <a:lstStyle/>
          <a:p>
            <a:pPr marL="0" indent="0">
              <a:lnSpc>
                <a:spcPct val="110000"/>
              </a:lnSpc>
              <a:buNone/>
            </a:pPr>
            <a:r>
              <a:rPr lang="en-US" sz="1250" dirty="0">
                <a:solidFill>
                  <a:srgbClr val="6B6355"/>
                </a:solidFill>
                <a:latin typeface="Calibri" pitchFamily="34" charset="0"/>
                <a:ea typeface="Calibri" pitchFamily="34" charset="-122"/>
                <a:cs typeface="Calibri" pitchFamily="34" charset="-120"/>
              </a:rPr>
              <a:t>Bengaluru, Chennai, Delhi-NCR (Delhi, Noida, Gr. Noida, Ghaziabad, Gurgaon, Faridabad), Hyderabad, Kolkata, Mumbai (whole MMR).</a:t>
            </a:r>
            <a:endParaRPr lang="en-US" sz="1250" dirty="0"/>
          </a:p>
        </p:txBody>
      </p:sp>
      <p:sp>
        <p:nvSpPr>
          <p:cNvPr id="12" name="Shape 8"/>
          <p:cNvSpPr/>
          <p:nvPr/>
        </p:nvSpPr>
        <p:spPr>
          <a:xfrm>
            <a:off x="6080760" y="2331720"/>
            <a:ext cx="5010912" cy="1920240"/>
          </a:xfrm>
          <a:prstGeom prst="roundRect">
            <a:avLst>
              <a:gd name="adj" fmla="val 3810"/>
            </a:avLst>
          </a:prstGeom>
          <a:solidFill>
            <a:srgbClr val="F4EDE3"/>
          </a:solidFill>
          <a:ln/>
        </p:spPr>
        <p:txBody>
          <a:bodyPr/>
          <a:lstStyle/>
          <a:p>
            <a:endParaRPr lang="en-IN"/>
          </a:p>
        </p:txBody>
      </p:sp>
      <p:sp>
        <p:nvSpPr>
          <p:cNvPr id="13" name="Shape 9"/>
          <p:cNvSpPr/>
          <p:nvPr/>
        </p:nvSpPr>
        <p:spPr>
          <a:xfrm>
            <a:off x="6309360" y="2532888"/>
            <a:ext cx="457200" cy="457200"/>
          </a:xfrm>
          <a:prstGeom prst="ellipse">
            <a:avLst/>
          </a:prstGeom>
          <a:solidFill>
            <a:srgbClr val="BD933F"/>
          </a:solidFill>
          <a:ln/>
        </p:spPr>
        <p:txBody>
          <a:bodyPr/>
          <a:lstStyle/>
          <a:p>
            <a:endParaRPr lang="en-IN"/>
          </a:p>
        </p:txBody>
      </p:sp>
      <p:pic>
        <p:nvPicPr>
          <p:cNvPr id="14" name="Image 2" descr="/tmp/claude-0/-home-claude/d7410d37-77f0-5a1e-9751-7a1d52b9708e/scratchpad/work/assets/icon_building.png"/>
          <p:cNvPicPr>
            <a:picLocks noChangeAspect="1"/>
          </p:cNvPicPr>
          <p:nvPr/>
        </p:nvPicPr>
        <p:blipFill>
          <a:blip r:embed="rId4"/>
          <a:stretch>
            <a:fillRect/>
          </a:stretch>
        </p:blipFill>
        <p:spPr>
          <a:xfrm>
            <a:off x="6373368" y="2596896"/>
            <a:ext cx="329184" cy="329184"/>
          </a:xfrm>
          <a:prstGeom prst="rect">
            <a:avLst/>
          </a:prstGeom>
        </p:spPr>
      </p:pic>
      <p:sp>
        <p:nvSpPr>
          <p:cNvPr id="15" name="Text 10"/>
          <p:cNvSpPr txBox="1"/>
          <p:nvPr/>
        </p:nvSpPr>
        <p:spPr>
          <a:xfrm>
            <a:off x="6903720" y="2587752"/>
            <a:ext cx="4005072" cy="365760"/>
          </a:xfrm>
          <a:prstGeom prst="rect">
            <a:avLst/>
          </a:prstGeom>
          <a:noFill/>
          <a:ln/>
        </p:spPr>
        <p:txBody>
          <a:bodyPr wrap="square" lIns="0" tIns="0" rIns="0" bIns="0" rtlCol="0" anchor="ctr"/>
          <a:lstStyle/>
          <a:p>
            <a:pPr marL="0" indent="0">
              <a:buNone/>
            </a:pPr>
            <a:r>
              <a:rPr lang="en-US" sz="1500" b="1" dirty="0">
                <a:solidFill>
                  <a:srgbClr val="1C2620"/>
                </a:solidFill>
                <a:latin typeface="Cambria" pitchFamily="34" charset="0"/>
                <a:ea typeface="Cambria" pitchFamily="34" charset="-122"/>
                <a:cs typeface="Cambria" pitchFamily="34" charset="-120"/>
              </a:rPr>
              <a:t>Other Cities &amp; Towns</a:t>
            </a:r>
            <a:endParaRPr lang="en-US" sz="1500" dirty="0"/>
          </a:p>
        </p:txBody>
      </p:sp>
      <p:sp>
        <p:nvSpPr>
          <p:cNvPr id="16" name="Text 11"/>
          <p:cNvSpPr txBox="1"/>
          <p:nvPr/>
        </p:nvSpPr>
        <p:spPr>
          <a:xfrm>
            <a:off x="6309360" y="3108960"/>
            <a:ext cx="4553712" cy="411480"/>
          </a:xfrm>
          <a:prstGeom prst="rect">
            <a:avLst/>
          </a:prstGeom>
          <a:noFill/>
          <a:ln/>
        </p:spPr>
        <p:txBody>
          <a:bodyPr wrap="square" lIns="0" tIns="0" rIns="0" bIns="0" rtlCol="0" anchor="ctr"/>
          <a:lstStyle/>
          <a:p>
            <a:pPr marL="0" indent="0">
              <a:buNone/>
            </a:pPr>
            <a:r>
              <a:rPr lang="en-US" sz="1300" b="1" dirty="0">
                <a:solidFill>
                  <a:srgbClr val="1C2620"/>
                </a:solidFill>
                <a:latin typeface="Calibri" pitchFamily="34" charset="0"/>
                <a:ea typeface="Calibri" pitchFamily="34" charset="-122"/>
                <a:cs typeface="Calibri" pitchFamily="34" charset="-120"/>
              </a:rPr>
              <a:t>Carpet Area ≤ 90 sq.m.  AND  Gross Amount ≤ ₹45 lakh</a:t>
            </a:r>
            <a:endParaRPr lang="en-US" sz="1300" dirty="0"/>
          </a:p>
        </p:txBody>
      </p:sp>
      <p:sp>
        <p:nvSpPr>
          <p:cNvPr id="17" name="Text 12"/>
          <p:cNvSpPr txBox="1"/>
          <p:nvPr/>
        </p:nvSpPr>
        <p:spPr>
          <a:xfrm>
            <a:off x="6309360" y="3520440"/>
            <a:ext cx="4553712" cy="640080"/>
          </a:xfrm>
          <a:prstGeom prst="rect">
            <a:avLst/>
          </a:prstGeom>
          <a:noFill/>
          <a:ln/>
        </p:spPr>
        <p:txBody>
          <a:bodyPr wrap="square" lIns="0" tIns="0" rIns="0" bIns="0" rtlCol="0" anchor="ctr"/>
          <a:lstStyle/>
          <a:p>
            <a:pPr marL="0" indent="0">
              <a:lnSpc>
                <a:spcPct val="110000"/>
              </a:lnSpc>
              <a:buNone/>
            </a:pPr>
            <a:r>
              <a:rPr lang="en-US" sz="1250" dirty="0">
                <a:solidFill>
                  <a:srgbClr val="6B6355"/>
                </a:solidFill>
                <a:latin typeface="Calibri" pitchFamily="34" charset="0"/>
                <a:ea typeface="Calibri" pitchFamily="34" charset="-122"/>
                <a:cs typeface="Calibri" pitchFamily="34" charset="-120"/>
              </a:rPr>
              <a:t>All cities and towns other than the metropolitan cities listed on the left.</a:t>
            </a:r>
            <a:endParaRPr lang="en-US" sz="1250" dirty="0"/>
          </a:p>
        </p:txBody>
      </p:sp>
      <p:sp>
        <p:nvSpPr>
          <p:cNvPr id="18" name="Shape 13"/>
          <p:cNvSpPr/>
          <p:nvPr/>
        </p:nvSpPr>
        <p:spPr>
          <a:xfrm>
            <a:off x="548640" y="4526280"/>
            <a:ext cx="10543032" cy="1691640"/>
          </a:xfrm>
          <a:prstGeom prst="roundRect">
            <a:avLst>
              <a:gd name="adj" fmla="val 3784"/>
            </a:avLst>
          </a:prstGeom>
          <a:solidFill>
            <a:srgbClr val="133A28"/>
          </a:solidFill>
          <a:ln/>
        </p:spPr>
        <p:txBody>
          <a:bodyPr/>
          <a:lstStyle/>
          <a:p>
            <a:endParaRPr lang="en-IN"/>
          </a:p>
        </p:txBody>
      </p:sp>
      <p:sp>
        <p:nvSpPr>
          <p:cNvPr id="19" name="Text 14"/>
          <p:cNvSpPr txBox="1"/>
          <p:nvPr/>
        </p:nvSpPr>
        <p:spPr>
          <a:xfrm>
            <a:off x="822960" y="4690872"/>
            <a:ext cx="10058400" cy="320040"/>
          </a:xfrm>
          <a:prstGeom prst="rect">
            <a:avLst/>
          </a:prstGeom>
          <a:noFill/>
          <a:ln/>
        </p:spPr>
        <p:txBody>
          <a:bodyPr wrap="square" lIns="0" tIns="0" rIns="0" bIns="0" rtlCol="0" anchor="ctr"/>
          <a:lstStyle/>
          <a:p>
            <a:pPr marL="0" indent="0">
              <a:buNone/>
            </a:pPr>
            <a:r>
              <a:rPr lang="en-US" sz="1300" b="1" dirty="0">
                <a:solidFill>
                  <a:srgbClr val="BD933F"/>
                </a:solidFill>
                <a:latin typeface="Calibri" pitchFamily="34" charset="0"/>
                <a:ea typeface="Calibri" pitchFamily="34" charset="-122"/>
                <a:cs typeface="Calibri" pitchFamily="34" charset="-120"/>
              </a:rPr>
              <a:t>GROSS AMOUNT = </a:t>
            </a:r>
            <a:endParaRPr lang="en-US" sz="1300" dirty="0"/>
          </a:p>
        </p:txBody>
      </p:sp>
      <p:sp>
        <p:nvSpPr>
          <p:cNvPr id="20" name="Text 15"/>
          <p:cNvSpPr txBox="1"/>
          <p:nvPr/>
        </p:nvSpPr>
        <p:spPr>
          <a:xfrm>
            <a:off x="822960" y="5029200"/>
            <a:ext cx="10058400" cy="777240"/>
          </a:xfrm>
          <a:prstGeom prst="rect">
            <a:avLst/>
          </a:prstGeom>
          <a:noFill/>
          <a:ln/>
        </p:spPr>
        <p:txBody>
          <a:bodyPr wrap="square" lIns="0" tIns="0" rIns="0" bIns="0" rtlCol="0" anchor="ctr"/>
          <a:lstStyle/>
          <a:p>
            <a:pPr marL="0" indent="0">
              <a:lnSpc>
                <a:spcPct val="120000"/>
              </a:lnSpc>
              <a:buNone/>
            </a:pPr>
            <a:r>
              <a:rPr lang="en-US" sz="1250" dirty="0">
                <a:solidFill>
                  <a:srgbClr val="FFFFFF"/>
                </a:solidFill>
                <a:latin typeface="Calibri" pitchFamily="34" charset="0"/>
                <a:ea typeface="Calibri" pitchFamily="34" charset="-122"/>
                <a:cs typeface="Calibri" pitchFamily="34" charset="-120"/>
              </a:rPr>
              <a:t>(A) Construction consideration  +  (B) Amount charged for land / undivided share of land, including by way of lease or sub-lease  +  (C) Any other amount charged by the promoter — including Preferential Location Charges (PLC), development charges, parking charges, common-facility charges, etc.</a:t>
            </a:r>
            <a:endParaRPr lang="en-US" sz="1250" dirty="0"/>
          </a:p>
        </p:txBody>
      </p:sp>
      <p:sp>
        <p:nvSpPr>
          <p:cNvPr id="21" name="Text 16"/>
          <p:cNvSpPr txBox="1"/>
          <p:nvPr/>
        </p:nvSpPr>
        <p:spPr>
          <a:xfrm>
            <a:off x="822960" y="5760720"/>
            <a:ext cx="10058400" cy="411480"/>
          </a:xfrm>
          <a:prstGeom prst="rect">
            <a:avLst/>
          </a:prstGeom>
          <a:noFill/>
          <a:ln/>
        </p:spPr>
        <p:txBody>
          <a:bodyPr wrap="square" lIns="0" tIns="0" rIns="0" bIns="0" rtlCol="0" anchor="ctr"/>
          <a:lstStyle/>
          <a:p>
            <a:pPr marL="0" indent="0">
              <a:buNone/>
            </a:pPr>
            <a:r>
              <a:rPr lang="en-US" sz="1300" i="1" dirty="0">
                <a:solidFill>
                  <a:srgbClr val="D8E7DC"/>
                </a:solidFill>
                <a:latin typeface="Calibri" pitchFamily="34" charset="0"/>
                <a:ea typeface="Calibri" pitchFamily="34" charset="-122"/>
                <a:cs typeface="Calibri" pitchFamily="34" charset="-120"/>
              </a:rPr>
              <a:t>If EITHER condition fails (carpet area exceeds the limit OR gross amount exceeds ₹45 lakh) → the apartment is NOT “affordable” → the higher rate applies.</a:t>
            </a:r>
            <a:endParaRPr lang="en-US" sz="1300" dirty="0"/>
          </a:p>
        </p:txBody>
      </p:sp>
      <p:sp>
        <p:nvSpPr>
          <p:cNvPr id="22" name="Text 17"/>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14</a:t>
            </a:r>
            <a:endParaRPr lang="en-US" sz="1100" dirty="0"/>
          </a:p>
        </p:txBody>
      </p:sp>
      <p:pic>
        <p:nvPicPr>
          <p:cNvPr id="24" name="Picture 23">
            <a:extLst>
              <a:ext uri="{FF2B5EF4-FFF2-40B4-BE49-F238E27FC236}">
                <a16:creationId xmlns:a16="http://schemas.microsoft.com/office/drawing/2014/main" id="{6AA49B38-7D0F-D81D-1EC1-204601C7CFD3}"/>
              </a:ext>
            </a:extLst>
          </p:cNvPr>
          <p:cNvPicPr>
            <a:picLocks noChangeAspect="1"/>
          </p:cNvPicPr>
          <p:nvPr/>
        </p:nvPicPr>
        <p:blipFill>
          <a:blip r:embed="rId5"/>
          <a:stretch>
            <a:fillRect/>
          </a:stretch>
        </p:blipFill>
        <p:spPr>
          <a:xfrm>
            <a:off x="10424160" y="40862"/>
            <a:ext cx="1643063" cy="1259015"/>
          </a:xfrm>
          <a:prstGeom prst="rect">
            <a:avLst/>
          </a:prstGeom>
        </p:spPr>
      </p:pic>
      <p:sp>
        <p:nvSpPr>
          <p:cNvPr id="26" name="TextBox 25">
            <a:extLst>
              <a:ext uri="{FF2B5EF4-FFF2-40B4-BE49-F238E27FC236}">
                <a16:creationId xmlns:a16="http://schemas.microsoft.com/office/drawing/2014/main" id="{71F1259D-3FE1-5FAB-D7EB-8DC5C51F37F5}"/>
              </a:ext>
            </a:extLst>
          </p:cNvPr>
          <p:cNvSpPr txBox="1"/>
          <p:nvPr/>
        </p:nvSpPr>
        <p:spPr>
          <a:xfrm>
            <a:off x="3177540" y="6353294"/>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5">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KEY DEFINITIONS</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400" b="1" dirty="0">
                <a:solidFill>
                  <a:srgbClr val="1C2620"/>
                </a:solidFill>
                <a:latin typeface="Cambria" pitchFamily="34" charset="0"/>
                <a:ea typeface="Cambria" pitchFamily="34" charset="-122"/>
                <a:cs typeface="Cambria" pitchFamily="34" charset="-120"/>
              </a:rPr>
              <a:t>Carpet Area &amp; TDR / FSI</a:t>
            </a:r>
            <a:endParaRPr lang="en-US" sz="3400" dirty="0"/>
          </a:p>
        </p:txBody>
      </p:sp>
      <p:sp>
        <p:nvSpPr>
          <p:cNvPr id="5" name="Shape 2"/>
          <p:cNvSpPr/>
          <p:nvPr/>
        </p:nvSpPr>
        <p:spPr>
          <a:xfrm>
            <a:off x="548640" y="2011680"/>
            <a:ext cx="5257800" cy="4069080"/>
          </a:xfrm>
          <a:prstGeom prst="roundRect">
            <a:avLst>
              <a:gd name="adj" fmla="val 1798"/>
            </a:avLst>
          </a:prstGeom>
          <a:solidFill>
            <a:srgbClr val="F4EDE3"/>
          </a:solidFill>
          <a:ln/>
        </p:spPr>
        <p:txBody>
          <a:bodyPr/>
          <a:lstStyle/>
          <a:p>
            <a:endParaRPr lang="en-IN"/>
          </a:p>
        </p:txBody>
      </p:sp>
      <p:sp>
        <p:nvSpPr>
          <p:cNvPr id="6" name="Shape 3"/>
          <p:cNvSpPr/>
          <p:nvPr/>
        </p:nvSpPr>
        <p:spPr>
          <a:xfrm>
            <a:off x="777240" y="2240280"/>
            <a:ext cx="502920" cy="502920"/>
          </a:xfrm>
          <a:prstGeom prst="ellipse">
            <a:avLst/>
          </a:prstGeom>
          <a:solidFill>
            <a:srgbClr val="BD933F"/>
          </a:solidFill>
          <a:ln/>
        </p:spPr>
        <p:txBody>
          <a:bodyPr/>
          <a:lstStyle/>
          <a:p>
            <a:endParaRPr lang="en-IN"/>
          </a:p>
        </p:txBody>
      </p:sp>
      <p:pic>
        <p:nvPicPr>
          <p:cNvPr id="7" name="Image 1" descr="/tmp/claude-0/-home-claude/d7410d37-77f0-5a1e-9751-7a1d52b9708e/scratchpad/work/assets/icon_ruler.png"/>
          <p:cNvPicPr>
            <a:picLocks noChangeAspect="1"/>
          </p:cNvPicPr>
          <p:nvPr/>
        </p:nvPicPr>
        <p:blipFill>
          <a:blip r:embed="rId3"/>
          <a:stretch>
            <a:fillRect/>
          </a:stretch>
        </p:blipFill>
        <p:spPr>
          <a:xfrm>
            <a:off x="847649" y="2310689"/>
            <a:ext cx="362102" cy="362102"/>
          </a:xfrm>
          <a:prstGeom prst="rect">
            <a:avLst/>
          </a:prstGeom>
        </p:spPr>
      </p:pic>
      <p:sp>
        <p:nvSpPr>
          <p:cNvPr id="8" name="Text 4"/>
          <p:cNvSpPr txBox="1"/>
          <p:nvPr/>
        </p:nvSpPr>
        <p:spPr>
          <a:xfrm>
            <a:off x="1417320" y="2304288"/>
            <a:ext cx="4160520" cy="502920"/>
          </a:xfrm>
          <a:prstGeom prst="rect">
            <a:avLst/>
          </a:prstGeom>
          <a:noFill/>
          <a:ln/>
        </p:spPr>
        <p:txBody>
          <a:bodyPr wrap="square" lIns="0" tIns="0" rIns="0" bIns="0" rtlCol="0" anchor="ctr"/>
          <a:lstStyle/>
          <a:p>
            <a:pPr marL="0" indent="0">
              <a:buNone/>
            </a:pPr>
            <a:r>
              <a:rPr lang="en-US" sz="1500" b="1" dirty="0">
                <a:solidFill>
                  <a:srgbClr val="1C2620"/>
                </a:solidFill>
                <a:latin typeface="Cambria" pitchFamily="34" charset="0"/>
                <a:ea typeface="Cambria" pitchFamily="34" charset="-122"/>
                <a:cs typeface="Cambria" pitchFamily="34" charset="-120"/>
              </a:rPr>
              <a:t>Carpet Area — Section 2(k), RERA 2016</a:t>
            </a:r>
            <a:endParaRPr lang="en-US" sz="1500" dirty="0"/>
          </a:p>
        </p:txBody>
      </p:sp>
      <p:sp>
        <p:nvSpPr>
          <p:cNvPr id="9" name="Text 5"/>
          <p:cNvSpPr txBox="1"/>
          <p:nvPr/>
        </p:nvSpPr>
        <p:spPr>
          <a:xfrm>
            <a:off x="777240" y="2926080"/>
            <a:ext cx="4800600" cy="3017520"/>
          </a:xfrm>
          <a:prstGeom prst="rect">
            <a:avLst/>
          </a:prstGeom>
          <a:noFill/>
          <a:ln/>
        </p:spPr>
        <p:txBody>
          <a:bodyPr wrap="square" lIns="0" tIns="0" rIns="0" bIns="0" rtlCol="0" anchor="ctr"/>
          <a:lstStyle/>
          <a:p>
            <a:pPr marL="0" indent="0">
              <a:lnSpc>
                <a:spcPct val="118000"/>
              </a:lnSpc>
              <a:buNone/>
            </a:pPr>
            <a:r>
              <a:rPr lang="en-US" sz="1200" dirty="0">
                <a:solidFill>
                  <a:srgbClr val="1C2620"/>
                </a:solidFill>
                <a:latin typeface="Calibri" pitchFamily="34" charset="0"/>
                <a:ea typeface="Calibri" pitchFamily="34" charset="-122"/>
                <a:cs typeface="Calibri" pitchFamily="34" charset="-120"/>
              </a:rPr>
              <a:t>The NET USABLE FLOOR AREA of an apartment.</a:t>
            </a:r>
            <a:endParaRPr lang="en-US" sz="1200" dirty="0"/>
          </a:p>
          <a:p>
            <a:pPr marL="0" indent="0">
              <a:lnSpc>
                <a:spcPct val="118000"/>
              </a:lnSpc>
              <a:buNone/>
            </a:pPr>
            <a:endParaRPr lang="en-US" sz="1200" dirty="0"/>
          </a:p>
          <a:p>
            <a:pPr marL="0" indent="0">
              <a:lnSpc>
                <a:spcPct val="118000"/>
              </a:lnSpc>
              <a:buNone/>
            </a:pPr>
            <a:r>
              <a:rPr lang="en-US" sz="1200" dirty="0">
                <a:solidFill>
                  <a:srgbClr val="1C2620"/>
                </a:solidFill>
                <a:latin typeface="Calibri" pitchFamily="34" charset="0"/>
                <a:ea typeface="Calibri" pitchFamily="34" charset="-122"/>
                <a:cs typeface="Calibri" pitchFamily="34" charset="-120"/>
              </a:rPr>
              <a:t>EXCLUDES: area under external walls, service shafts, exclusive balcony/verandah, exclusive open terrace.</a:t>
            </a:r>
            <a:endParaRPr lang="en-US" sz="1200" dirty="0"/>
          </a:p>
          <a:p>
            <a:pPr marL="0" indent="0">
              <a:lnSpc>
                <a:spcPct val="118000"/>
              </a:lnSpc>
              <a:buNone/>
            </a:pPr>
            <a:endParaRPr lang="en-US" sz="1200" dirty="0"/>
          </a:p>
          <a:p>
            <a:pPr marL="0" indent="0">
              <a:lnSpc>
                <a:spcPct val="118000"/>
              </a:lnSpc>
              <a:buNone/>
            </a:pPr>
            <a:r>
              <a:rPr lang="en-US" sz="1200" dirty="0">
                <a:solidFill>
                  <a:srgbClr val="1C2620"/>
                </a:solidFill>
                <a:latin typeface="Calibri" pitchFamily="34" charset="0"/>
                <a:ea typeface="Calibri" pitchFamily="34" charset="-122"/>
                <a:cs typeface="Calibri" pitchFamily="34" charset="-120"/>
              </a:rPr>
              <a:t>INCLUDES: area under internal partition walls.</a:t>
            </a:r>
            <a:endParaRPr lang="en-US" sz="1200" dirty="0"/>
          </a:p>
          <a:p>
            <a:pPr marL="0" indent="0">
              <a:lnSpc>
                <a:spcPct val="118000"/>
              </a:lnSpc>
              <a:buNone/>
            </a:pPr>
            <a:endParaRPr lang="en-US" sz="1200" dirty="0"/>
          </a:p>
          <a:p>
            <a:pPr marL="0" indent="0">
              <a:lnSpc>
                <a:spcPct val="118000"/>
              </a:lnSpc>
              <a:buNone/>
            </a:pPr>
            <a:r>
              <a:rPr lang="en-US" sz="1200" dirty="0">
                <a:solidFill>
                  <a:srgbClr val="1C2620"/>
                </a:solidFill>
                <a:latin typeface="Calibri" pitchFamily="34" charset="0"/>
                <a:ea typeface="Calibri" pitchFamily="34" charset="-122"/>
                <a:cs typeface="Calibri" pitchFamily="34" charset="-120"/>
              </a:rPr>
              <a:t>Carpet area ≠ super built-up area — it alone decides the affordable-housing classification and the RREP 15% threshold.</a:t>
            </a:r>
            <a:endParaRPr lang="en-US" sz="1200" dirty="0"/>
          </a:p>
        </p:txBody>
      </p:sp>
      <p:sp>
        <p:nvSpPr>
          <p:cNvPr id="10" name="Shape 6"/>
          <p:cNvSpPr/>
          <p:nvPr/>
        </p:nvSpPr>
        <p:spPr>
          <a:xfrm>
            <a:off x="6080760" y="2011680"/>
            <a:ext cx="5010912" cy="4069080"/>
          </a:xfrm>
          <a:prstGeom prst="roundRect">
            <a:avLst>
              <a:gd name="adj" fmla="val 1798"/>
            </a:avLst>
          </a:prstGeom>
          <a:solidFill>
            <a:srgbClr val="D8E7DC"/>
          </a:solidFill>
          <a:ln/>
        </p:spPr>
        <p:txBody>
          <a:bodyPr/>
          <a:lstStyle/>
          <a:p>
            <a:endParaRPr lang="en-IN"/>
          </a:p>
        </p:txBody>
      </p:sp>
      <p:sp>
        <p:nvSpPr>
          <p:cNvPr id="11" name="Shape 7"/>
          <p:cNvSpPr/>
          <p:nvPr/>
        </p:nvSpPr>
        <p:spPr>
          <a:xfrm>
            <a:off x="6309360" y="2240280"/>
            <a:ext cx="502920" cy="502920"/>
          </a:xfrm>
          <a:prstGeom prst="ellipse">
            <a:avLst/>
          </a:prstGeom>
          <a:solidFill>
            <a:srgbClr val="155B39"/>
          </a:solidFill>
          <a:ln/>
        </p:spPr>
        <p:txBody>
          <a:bodyPr/>
          <a:lstStyle/>
          <a:p>
            <a:endParaRPr lang="en-IN"/>
          </a:p>
        </p:txBody>
      </p:sp>
      <p:pic>
        <p:nvPicPr>
          <p:cNvPr id="12" name="Image 2" descr="/tmp/claude-0/-home-claude/d7410d37-77f0-5a1e-9751-7a1d52b9708e/scratchpad/work/assets/icon_exchange.png"/>
          <p:cNvPicPr>
            <a:picLocks noChangeAspect="1"/>
          </p:cNvPicPr>
          <p:nvPr/>
        </p:nvPicPr>
        <p:blipFill>
          <a:blip r:embed="rId4"/>
          <a:stretch>
            <a:fillRect/>
          </a:stretch>
        </p:blipFill>
        <p:spPr>
          <a:xfrm>
            <a:off x="6379769" y="2310689"/>
            <a:ext cx="362102" cy="362102"/>
          </a:xfrm>
          <a:prstGeom prst="rect">
            <a:avLst/>
          </a:prstGeom>
        </p:spPr>
      </p:pic>
      <p:sp>
        <p:nvSpPr>
          <p:cNvPr id="13" name="Text 8"/>
          <p:cNvSpPr txBox="1"/>
          <p:nvPr/>
        </p:nvSpPr>
        <p:spPr>
          <a:xfrm>
            <a:off x="6949440" y="2304288"/>
            <a:ext cx="3913632" cy="502920"/>
          </a:xfrm>
          <a:prstGeom prst="rect">
            <a:avLst/>
          </a:prstGeom>
          <a:noFill/>
          <a:ln/>
        </p:spPr>
        <p:txBody>
          <a:bodyPr wrap="square" lIns="0" tIns="0" rIns="0" bIns="0" rtlCol="0" anchor="ctr"/>
          <a:lstStyle/>
          <a:p>
            <a:pPr marL="0" indent="0">
              <a:buNone/>
            </a:pPr>
            <a:r>
              <a:rPr lang="en-US" sz="1500" b="1" dirty="0">
                <a:solidFill>
                  <a:srgbClr val="155B39"/>
                </a:solidFill>
                <a:latin typeface="Cambria" pitchFamily="34" charset="0"/>
                <a:ea typeface="Cambria" pitchFamily="34" charset="-122"/>
                <a:cs typeface="Cambria" pitchFamily="34" charset="-120"/>
              </a:rPr>
              <a:t>Floor Space Index (FSI) &amp; TDR</a:t>
            </a:r>
            <a:endParaRPr lang="en-US" sz="1500" dirty="0"/>
          </a:p>
        </p:txBody>
      </p:sp>
      <p:sp>
        <p:nvSpPr>
          <p:cNvPr id="14" name="Text 9"/>
          <p:cNvSpPr txBox="1"/>
          <p:nvPr/>
        </p:nvSpPr>
        <p:spPr>
          <a:xfrm>
            <a:off x="6309360" y="2926080"/>
            <a:ext cx="4553712" cy="3017520"/>
          </a:xfrm>
          <a:prstGeom prst="rect">
            <a:avLst/>
          </a:prstGeom>
          <a:noFill/>
          <a:ln/>
        </p:spPr>
        <p:txBody>
          <a:bodyPr wrap="square" lIns="0" tIns="0" rIns="0" bIns="0" rtlCol="0" anchor="ctr"/>
          <a:lstStyle/>
          <a:p>
            <a:pPr marL="0" indent="0">
              <a:lnSpc>
                <a:spcPct val="116000"/>
              </a:lnSpc>
              <a:buNone/>
            </a:pPr>
            <a:r>
              <a:rPr lang="en-US" sz="1300" b="1" dirty="0">
                <a:solidFill>
                  <a:srgbClr val="1C2620"/>
                </a:solidFill>
                <a:latin typeface="Calibri" pitchFamily="34" charset="0"/>
                <a:ea typeface="Calibri" pitchFamily="34" charset="-122"/>
                <a:cs typeface="Calibri" pitchFamily="34" charset="-120"/>
              </a:rPr>
              <a:t>FSI: </a:t>
            </a:r>
            <a:r>
              <a:rPr lang="en-US" sz="1300" dirty="0">
                <a:solidFill>
                  <a:srgbClr val="1C2620"/>
                </a:solidFill>
                <a:latin typeface="Calibri" pitchFamily="34" charset="0"/>
                <a:ea typeface="Calibri" pitchFamily="34" charset="-122"/>
                <a:cs typeface="Calibri" pitchFamily="34" charset="-120"/>
              </a:rPr>
              <a:t>ratio of a building's total floor area to the size of the plot on which it is built.
</a:t>
            </a:r>
            <a:r>
              <a:rPr lang="en-US" sz="1300" b="1" dirty="0">
                <a:solidFill>
                  <a:srgbClr val="1C2620"/>
                </a:solidFill>
                <a:latin typeface="Calibri" pitchFamily="34" charset="0"/>
                <a:ea typeface="Calibri" pitchFamily="34" charset="-122"/>
                <a:cs typeface="Calibri" pitchFamily="34" charset="-120"/>
              </a:rPr>
              <a:t>TDR (Transferable Development Rights): </a:t>
            </a:r>
            <a:r>
              <a:rPr lang="en-US" sz="1300" dirty="0">
                <a:solidFill>
                  <a:srgbClr val="1C2620"/>
                </a:solidFill>
                <a:latin typeface="Calibri" pitchFamily="34" charset="0"/>
                <a:ea typeface="Calibri" pitchFamily="34" charset="-122"/>
                <a:cs typeface="Calibri" pitchFamily="34" charset="-120"/>
              </a:rPr>
              <a:t>also called Additional FSI — compensation in the form of FSI/development rights granted by Central or State Government for surrender of land; transferable in part or whole.
</a:t>
            </a:r>
            <a:r>
              <a:rPr lang="en-US" sz="1300" b="1" dirty="0">
                <a:solidFill>
                  <a:srgbClr val="1C2620"/>
                </a:solidFill>
                <a:latin typeface="Calibri" pitchFamily="34" charset="0"/>
                <a:ea typeface="Calibri" pitchFamily="34" charset="-122"/>
                <a:cs typeface="Calibri" pitchFamily="34" charset="-120"/>
              </a:rPr>
              <a:t>GST treatment: </a:t>
            </a:r>
            <a:r>
              <a:rPr lang="en-US" sz="1300" dirty="0">
                <a:solidFill>
                  <a:srgbClr val="1C2620"/>
                </a:solidFill>
                <a:latin typeface="Calibri" pitchFamily="34" charset="0"/>
                <a:ea typeface="Calibri" pitchFamily="34" charset="-122"/>
                <a:cs typeface="Calibri" pitchFamily="34" charset="-120"/>
              </a:rPr>
              <a:t>TDR and Additional FSI stand on the SAME footing — both attract RCM on the developer-promoter (N/N 05/2019) and both qualify for the Nil exemption for residential construction (N/N 04/2019).</a:t>
            </a:r>
            <a:endParaRPr lang="en-US" sz="1300" dirty="0"/>
          </a:p>
        </p:txBody>
      </p:sp>
      <p:sp>
        <p:nvSpPr>
          <p:cNvPr id="15" name="Text 10"/>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15</a:t>
            </a:r>
            <a:endParaRPr lang="en-US" sz="1100" dirty="0"/>
          </a:p>
        </p:txBody>
      </p:sp>
      <p:pic>
        <p:nvPicPr>
          <p:cNvPr id="17" name="Picture 16">
            <a:extLst>
              <a:ext uri="{FF2B5EF4-FFF2-40B4-BE49-F238E27FC236}">
                <a16:creationId xmlns:a16="http://schemas.microsoft.com/office/drawing/2014/main" id="{D2D212FB-20A0-305C-2AA1-84499BBCD33E}"/>
              </a:ext>
            </a:extLst>
          </p:cNvPr>
          <p:cNvPicPr>
            <a:picLocks noChangeAspect="1"/>
          </p:cNvPicPr>
          <p:nvPr/>
        </p:nvPicPr>
        <p:blipFill>
          <a:blip r:embed="rId5"/>
          <a:stretch>
            <a:fillRect/>
          </a:stretch>
        </p:blipFill>
        <p:spPr>
          <a:xfrm>
            <a:off x="10424160" y="40862"/>
            <a:ext cx="1643063" cy="1259015"/>
          </a:xfrm>
          <a:prstGeom prst="rect">
            <a:avLst/>
          </a:prstGeom>
        </p:spPr>
      </p:pic>
      <p:sp>
        <p:nvSpPr>
          <p:cNvPr id="19" name="TextBox 18">
            <a:extLst>
              <a:ext uri="{FF2B5EF4-FFF2-40B4-BE49-F238E27FC236}">
                <a16:creationId xmlns:a16="http://schemas.microsoft.com/office/drawing/2014/main" id="{F1DBA613-5DEA-B20F-446B-94C75BA7EEE4}"/>
              </a:ext>
            </a:extLst>
          </p:cNvPr>
          <p:cNvSpPr txBox="1"/>
          <p:nvPr/>
        </p:nvSpPr>
        <p:spPr>
          <a:xfrm>
            <a:off x="3176112" y="6463022"/>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6">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1463040"/>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SECTION 3</a:t>
            </a:r>
            <a:endParaRPr lang="en-US" sz="1400" dirty="0"/>
          </a:p>
        </p:txBody>
      </p:sp>
      <p:sp>
        <p:nvSpPr>
          <p:cNvPr id="4" name="Text 1"/>
          <p:cNvSpPr txBox="1"/>
          <p:nvPr/>
        </p:nvSpPr>
        <p:spPr>
          <a:xfrm>
            <a:off x="548640" y="1965960"/>
            <a:ext cx="10607040" cy="960120"/>
          </a:xfrm>
          <a:prstGeom prst="rect">
            <a:avLst/>
          </a:prstGeom>
          <a:noFill/>
          <a:ln/>
        </p:spPr>
        <p:txBody>
          <a:bodyPr wrap="square" lIns="0" tIns="0" rIns="0" bIns="0" rtlCol="0" anchor="ctr"/>
          <a:lstStyle/>
          <a:p>
            <a:pPr marL="0" indent="0">
              <a:buNone/>
            </a:pPr>
            <a:r>
              <a:rPr lang="en-US" sz="4600" b="1" dirty="0">
                <a:solidFill>
                  <a:srgbClr val="1C2620"/>
                </a:solidFill>
                <a:latin typeface="Cambria" pitchFamily="34" charset="0"/>
                <a:ea typeface="Cambria" pitchFamily="34" charset="-122"/>
                <a:cs typeface="Cambria" pitchFamily="34" charset="-120"/>
              </a:rPr>
              <a:t>Notifications 03 to 08</a:t>
            </a:r>
            <a:endParaRPr lang="en-US" sz="4600" dirty="0"/>
          </a:p>
        </p:txBody>
      </p:sp>
      <p:sp>
        <p:nvSpPr>
          <p:cNvPr id="5" name="Text 2"/>
          <p:cNvSpPr txBox="1"/>
          <p:nvPr/>
        </p:nvSpPr>
        <p:spPr>
          <a:xfrm>
            <a:off x="548640" y="2862072"/>
            <a:ext cx="10607040" cy="868680"/>
          </a:xfrm>
          <a:prstGeom prst="rect">
            <a:avLst/>
          </a:prstGeom>
          <a:noFill/>
          <a:ln/>
        </p:spPr>
        <p:txBody>
          <a:bodyPr wrap="square" lIns="0" tIns="0" rIns="0" bIns="0" rtlCol="0" anchor="ctr"/>
          <a:lstStyle/>
          <a:p>
            <a:pPr marL="0" indent="0">
              <a:buNone/>
            </a:pPr>
            <a:r>
              <a:rPr lang="en-US" sz="3400" b="1" dirty="0">
                <a:solidFill>
                  <a:srgbClr val="BD933F"/>
                </a:solidFill>
                <a:latin typeface="Cambria" pitchFamily="34" charset="0"/>
                <a:ea typeface="Cambria" pitchFamily="34" charset="-122"/>
                <a:cs typeface="Cambria" pitchFamily="34" charset="-120"/>
              </a:rPr>
              <a:t>of 2019 — The New GST Scheme for Real Estate</a:t>
            </a:r>
            <a:endParaRPr lang="en-US" sz="3400" dirty="0"/>
          </a:p>
        </p:txBody>
      </p:sp>
      <p:sp>
        <p:nvSpPr>
          <p:cNvPr id="6" name="Text 3"/>
          <p:cNvSpPr txBox="1"/>
          <p:nvPr/>
        </p:nvSpPr>
        <p:spPr>
          <a:xfrm>
            <a:off x="548640" y="3913632"/>
            <a:ext cx="10607040" cy="457200"/>
          </a:xfrm>
          <a:prstGeom prst="rect">
            <a:avLst/>
          </a:prstGeom>
          <a:noFill/>
          <a:ln/>
        </p:spPr>
        <p:txBody>
          <a:bodyPr wrap="square" lIns="0" tIns="0" rIns="0" bIns="0" rtlCol="0" anchor="ctr"/>
          <a:lstStyle/>
          <a:p>
            <a:pPr marL="0" indent="0">
              <a:buNone/>
            </a:pPr>
            <a:r>
              <a:rPr lang="en-US" sz="1500" i="1" dirty="0">
                <a:solidFill>
                  <a:srgbClr val="6B6355"/>
                </a:solidFill>
                <a:latin typeface="Calibri" pitchFamily="34" charset="0"/>
                <a:ea typeface="Calibri" pitchFamily="34" charset="-122"/>
                <a:cs typeface="Calibri" pitchFamily="34" charset="-120"/>
              </a:rPr>
              <a:t>Rates  |  Conditions  |  RCM  |  TDR Exemption  |  Time of Supply  |  Goods RCM  |  Effective 1 April 2019</a:t>
            </a:r>
            <a:endParaRPr lang="en-US" sz="1500" dirty="0"/>
          </a:p>
        </p:txBody>
      </p:sp>
      <p:sp>
        <p:nvSpPr>
          <p:cNvPr id="7" name="Text 4"/>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16</a:t>
            </a:r>
            <a:endParaRPr lang="en-US" sz="1100" dirty="0"/>
          </a:p>
        </p:txBody>
      </p:sp>
      <p:pic>
        <p:nvPicPr>
          <p:cNvPr id="9" name="Picture 8">
            <a:extLst>
              <a:ext uri="{FF2B5EF4-FFF2-40B4-BE49-F238E27FC236}">
                <a16:creationId xmlns:a16="http://schemas.microsoft.com/office/drawing/2014/main" id="{81A6B8F4-1FBA-8119-66EA-9C2CC9C56000}"/>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11" name="TextBox 10">
            <a:extLst>
              <a:ext uri="{FF2B5EF4-FFF2-40B4-BE49-F238E27FC236}">
                <a16:creationId xmlns:a16="http://schemas.microsoft.com/office/drawing/2014/main" id="{7775E10C-D682-1D07-2238-2330FD9FB8CF}"/>
              </a:ext>
            </a:extLst>
          </p:cNvPr>
          <p:cNvSpPr txBox="1"/>
          <p:nvPr/>
        </p:nvSpPr>
        <p:spPr>
          <a:xfrm>
            <a:off x="3289698" y="6415516"/>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61904" y="201168"/>
            <a:ext cx="1271016" cy="614732"/>
          </a:xfrm>
          <a:prstGeom prst="roundRect">
            <a:avLst>
              <a:gd name="adj" fmla="val 8925"/>
            </a:avLst>
          </a:prstGeom>
          <a:solidFill>
            <a:srgbClr val="FFFFFF"/>
          </a:solidFill>
          <a:ln w="9525">
            <a:solidFill>
              <a:srgbClr val="BD933F"/>
            </a:solidFill>
            <a:prstDash val="solid"/>
          </a:ln>
        </p:spPr>
        <p:txBody>
          <a:bodyPr/>
          <a:lstStyle/>
          <a:p>
            <a:endParaRPr/>
          </a:p>
        </p:txBody>
      </p:sp>
      <p:sp>
        <p:nvSpPr>
          <p:cNvPr id="4" name="Text 1"/>
          <p:cNvSpPr txBox="1"/>
          <p:nvPr/>
        </p:nvSpPr>
        <p:spPr>
          <a:xfrm>
            <a:off x="548640" y="384048"/>
            <a:ext cx="8778240" cy="320040"/>
          </a:xfrm>
          <a:prstGeom prst="rect">
            <a:avLst/>
          </a:prstGeom>
          <a:noFill/>
          <a:ln/>
        </p:spPr>
        <p:txBody>
          <a:bodyPr wrap="square" lIns="0" tIns="0" rIns="0" bIns="0" rtlCol="0" anchor="ctr"/>
          <a:lstStyle/>
          <a:p>
            <a:pPr marL="0" indent="0" algn="l">
              <a:buNone/>
            </a:pPr>
            <a:r>
              <a:rPr lang="en-US" sz="1650" b="1" kern="0" spc="200" dirty="0">
                <a:solidFill>
                  <a:srgbClr val="BD933F"/>
                </a:solidFill>
                <a:latin typeface="Calibri" pitchFamily="34" charset="0"/>
                <a:ea typeface="Calibri" pitchFamily="34" charset="-122"/>
                <a:cs typeface="Calibri" pitchFamily="34" charset="-120"/>
              </a:rPr>
              <a:t>Tax Rate</a:t>
            </a:r>
            <a:endParaRPr lang="en-US" sz="1650" dirty="0"/>
          </a:p>
        </p:txBody>
      </p:sp>
      <p:sp>
        <p:nvSpPr>
          <p:cNvPr id="5" name="Text 2"/>
          <p:cNvSpPr txBox="1"/>
          <p:nvPr/>
        </p:nvSpPr>
        <p:spPr>
          <a:xfrm>
            <a:off x="548640" y="713232"/>
            <a:ext cx="9692640" cy="822960"/>
          </a:xfrm>
          <a:prstGeom prst="rect">
            <a:avLst/>
          </a:prstGeom>
          <a:noFill/>
          <a:ln/>
        </p:spPr>
        <p:txBody>
          <a:bodyPr wrap="square" lIns="0" tIns="0" rIns="0" bIns="0" rtlCol="0" anchor="ctr"/>
          <a:lstStyle/>
          <a:p>
            <a:pPr marL="0" indent="0" algn="l">
              <a:buNone/>
            </a:pPr>
            <a:r>
              <a:rPr lang="en-US" sz="3300" b="1" dirty="0">
                <a:latin typeface="Cambria" pitchFamily="34" charset="0"/>
                <a:ea typeface="Cambria" pitchFamily="34" charset="-122"/>
                <a:cs typeface="Cambria" pitchFamily="34" charset="-120"/>
              </a:rPr>
              <a:t>Notification 3/2019 — The GST Rate Card</a:t>
            </a:r>
            <a:endParaRPr lang="en-US" sz="3300" dirty="0"/>
          </a:p>
        </p:txBody>
      </p:sp>
      <p:sp>
        <p:nvSpPr>
          <p:cNvPr id="6" name="Text 3"/>
          <p:cNvSpPr txBox="1"/>
          <p:nvPr/>
        </p:nvSpPr>
        <p:spPr>
          <a:xfrm>
            <a:off x="548640" y="1444752"/>
            <a:ext cx="10972800" cy="365760"/>
          </a:xfrm>
          <a:prstGeom prst="rect">
            <a:avLst/>
          </a:prstGeom>
          <a:noFill/>
          <a:ln/>
        </p:spPr>
        <p:txBody>
          <a:bodyPr wrap="square" lIns="0" tIns="0" rIns="0" bIns="0" rtlCol="0" anchor="ctr"/>
          <a:lstStyle/>
          <a:p>
            <a:pPr marL="0" indent="0">
              <a:buNone/>
            </a:pPr>
            <a:r>
              <a:rPr lang="en-US" sz="1550" i="1" dirty="0">
                <a:solidFill>
                  <a:srgbClr val="00B050"/>
                </a:solidFill>
                <a:latin typeface="Calibri" pitchFamily="34" charset="0"/>
                <a:ea typeface="Calibri" pitchFamily="34" charset="-122"/>
                <a:cs typeface="Calibri" pitchFamily="34" charset="-120"/>
              </a:rPr>
              <a:t>Effective 1 April 2019 — rates shown are the CGST component prescribed by the notification itself</a:t>
            </a:r>
            <a:endParaRPr lang="en-US" sz="1550" dirty="0">
              <a:solidFill>
                <a:srgbClr val="00B050"/>
              </a:solidFill>
            </a:endParaRPr>
          </a:p>
        </p:txBody>
      </p:sp>
      <p:sp>
        <p:nvSpPr>
          <p:cNvPr id="7" name="Shape 4"/>
          <p:cNvSpPr/>
          <p:nvPr/>
        </p:nvSpPr>
        <p:spPr>
          <a:xfrm>
            <a:off x="548640" y="2103120"/>
            <a:ext cx="2514600" cy="3291840"/>
          </a:xfrm>
          <a:prstGeom prst="roundRect">
            <a:avLst>
              <a:gd name="adj" fmla="val 3636"/>
            </a:avLst>
          </a:prstGeom>
          <a:solidFill>
            <a:srgbClr val="133A28"/>
          </a:solidFill>
          <a:ln w="9525">
            <a:solidFill>
              <a:srgbClr val="BD933F"/>
            </a:solidFill>
            <a:prstDash val="solid"/>
          </a:ln>
        </p:spPr>
        <p:txBody>
          <a:bodyPr/>
          <a:lstStyle/>
          <a:p>
            <a:endParaRPr/>
          </a:p>
        </p:txBody>
      </p:sp>
      <p:sp>
        <p:nvSpPr>
          <p:cNvPr id="8" name="Text 5"/>
          <p:cNvSpPr txBox="1"/>
          <p:nvPr/>
        </p:nvSpPr>
        <p:spPr>
          <a:xfrm>
            <a:off x="548640" y="2331720"/>
            <a:ext cx="2514600" cy="822960"/>
          </a:xfrm>
          <a:prstGeom prst="rect">
            <a:avLst/>
          </a:prstGeom>
          <a:noFill/>
          <a:ln/>
        </p:spPr>
        <p:txBody>
          <a:bodyPr wrap="square" lIns="0" tIns="0" rIns="0" bIns="0" rtlCol="0" anchor="ctr"/>
          <a:lstStyle/>
          <a:p>
            <a:pPr marL="0" indent="0" algn="ctr">
              <a:buNone/>
            </a:pPr>
            <a:r>
              <a:rPr lang="en-US" sz="4400" b="1" dirty="0">
                <a:solidFill>
                  <a:srgbClr val="BD933F"/>
                </a:solidFill>
                <a:latin typeface="Cambria" pitchFamily="34" charset="0"/>
                <a:ea typeface="Cambria" pitchFamily="34" charset="-122"/>
                <a:cs typeface="Cambria" pitchFamily="34" charset="-120"/>
              </a:rPr>
              <a:t>0.75%</a:t>
            </a:r>
            <a:endParaRPr lang="en-US" sz="4400" dirty="0"/>
          </a:p>
        </p:txBody>
      </p:sp>
      <p:sp>
        <p:nvSpPr>
          <p:cNvPr id="9" name="Text 6"/>
          <p:cNvSpPr txBox="1"/>
          <p:nvPr/>
        </p:nvSpPr>
        <p:spPr>
          <a:xfrm>
            <a:off x="685800" y="3246120"/>
            <a:ext cx="2240280" cy="777240"/>
          </a:xfrm>
          <a:prstGeom prst="rect">
            <a:avLst/>
          </a:prstGeom>
          <a:noFill/>
          <a:ln/>
        </p:spPr>
        <p:txBody>
          <a:bodyPr wrap="square" lIns="0" tIns="0" rIns="0" bIns="0" rtlCol="0" anchor="ctr"/>
          <a:lstStyle/>
          <a:p>
            <a:pPr marL="0" indent="0" algn="ctr">
              <a:lnSpc>
                <a:spcPts val="1500"/>
              </a:lnSpc>
              <a:buNone/>
            </a:pPr>
            <a:r>
              <a:rPr lang="en-US" sz="1450" b="1" dirty="0">
                <a:solidFill>
                  <a:srgbClr val="FDF8F4"/>
                </a:solidFill>
                <a:latin typeface="Calibri" pitchFamily="34" charset="0"/>
                <a:ea typeface="Calibri" pitchFamily="34" charset="-122"/>
                <a:cs typeface="Calibri" pitchFamily="34" charset="-120"/>
              </a:rPr>
              <a:t>Affordable Residential</a:t>
            </a:r>
            <a:endParaRPr lang="en-US" sz="1450" dirty="0"/>
          </a:p>
        </p:txBody>
      </p:sp>
      <p:sp>
        <p:nvSpPr>
          <p:cNvPr id="10" name="Text 7"/>
          <p:cNvSpPr txBox="1"/>
          <p:nvPr/>
        </p:nvSpPr>
        <p:spPr>
          <a:xfrm>
            <a:off x="731520" y="4251960"/>
            <a:ext cx="2148840" cy="1005840"/>
          </a:xfrm>
          <a:prstGeom prst="rect">
            <a:avLst/>
          </a:prstGeom>
          <a:noFill/>
          <a:ln/>
        </p:spPr>
        <p:txBody>
          <a:bodyPr wrap="square" lIns="0" tIns="0" rIns="0" bIns="0" rtlCol="0" anchor="ctr"/>
          <a:lstStyle/>
          <a:p>
            <a:pPr marL="0" indent="0" algn="ctr">
              <a:lnSpc>
                <a:spcPts val="1300"/>
              </a:lnSpc>
              <a:buNone/>
            </a:pPr>
            <a:r>
              <a:rPr lang="en-US" sz="1250" dirty="0">
                <a:solidFill>
                  <a:srgbClr val="BFD4C4"/>
                </a:solidFill>
                <a:latin typeface="Calibri" pitchFamily="34" charset="0"/>
                <a:ea typeface="Calibri" pitchFamily="34" charset="-122"/>
                <a:cs typeface="Calibri" pitchFamily="34" charset="-120"/>
              </a:rPr>
              <a:t>RREP &amp; REP — new scheme, cash-paid, ITC restricted</a:t>
            </a:r>
            <a:endParaRPr lang="en-US" sz="1250" dirty="0"/>
          </a:p>
        </p:txBody>
      </p:sp>
      <p:sp>
        <p:nvSpPr>
          <p:cNvPr id="11" name="Shape 8"/>
          <p:cNvSpPr/>
          <p:nvPr/>
        </p:nvSpPr>
        <p:spPr>
          <a:xfrm>
            <a:off x="3246120" y="2103120"/>
            <a:ext cx="2514600" cy="3291840"/>
          </a:xfrm>
          <a:prstGeom prst="roundRect">
            <a:avLst>
              <a:gd name="adj" fmla="val 3636"/>
            </a:avLst>
          </a:prstGeom>
          <a:solidFill>
            <a:srgbClr val="133A28"/>
          </a:solidFill>
          <a:ln w="9525">
            <a:solidFill>
              <a:srgbClr val="BD933F"/>
            </a:solidFill>
            <a:prstDash val="solid"/>
          </a:ln>
        </p:spPr>
        <p:txBody>
          <a:bodyPr/>
          <a:lstStyle/>
          <a:p>
            <a:endParaRPr/>
          </a:p>
        </p:txBody>
      </p:sp>
      <p:sp>
        <p:nvSpPr>
          <p:cNvPr id="12" name="Text 9"/>
          <p:cNvSpPr txBox="1"/>
          <p:nvPr/>
        </p:nvSpPr>
        <p:spPr>
          <a:xfrm>
            <a:off x="3246120" y="2331720"/>
            <a:ext cx="2514600" cy="822960"/>
          </a:xfrm>
          <a:prstGeom prst="rect">
            <a:avLst/>
          </a:prstGeom>
          <a:noFill/>
          <a:ln/>
        </p:spPr>
        <p:txBody>
          <a:bodyPr wrap="square" lIns="0" tIns="0" rIns="0" bIns="0" rtlCol="0" anchor="ctr"/>
          <a:lstStyle/>
          <a:p>
            <a:pPr marL="0" indent="0" algn="ctr">
              <a:buNone/>
            </a:pPr>
            <a:r>
              <a:rPr lang="en-US" sz="4400" b="1" dirty="0">
                <a:solidFill>
                  <a:srgbClr val="BD933F"/>
                </a:solidFill>
                <a:latin typeface="Cambria" pitchFamily="34" charset="0"/>
                <a:ea typeface="Cambria" pitchFamily="34" charset="-122"/>
                <a:cs typeface="Cambria" pitchFamily="34" charset="-120"/>
              </a:rPr>
              <a:t>3.75%</a:t>
            </a:r>
            <a:endParaRPr lang="en-US" sz="4400" dirty="0"/>
          </a:p>
        </p:txBody>
      </p:sp>
      <p:sp>
        <p:nvSpPr>
          <p:cNvPr id="13" name="Text 10"/>
          <p:cNvSpPr txBox="1"/>
          <p:nvPr/>
        </p:nvSpPr>
        <p:spPr>
          <a:xfrm>
            <a:off x="3383280" y="3246120"/>
            <a:ext cx="2240280" cy="777240"/>
          </a:xfrm>
          <a:prstGeom prst="rect">
            <a:avLst/>
          </a:prstGeom>
          <a:noFill/>
          <a:ln/>
        </p:spPr>
        <p:txBody>
          <a:bodyPr wrap="square" lIns="0" tIns="0" rIns="0" bIns="0" rtlCol="0" anchor="ctr"/>
          <a:lstStyle/>
          <a:p>
            <a:pPr marL="0" indent="0" algn="ctr">
              <a:lnSpc>
                <a:spcPts val="1500"/>
              </a:lnSpc>
              <a:buNone/>
            </a:pPr>
            <a:r>
              <a:rPr lang="en-US" sz="1450" b="1" dirty="0">
                <a:solidFill>
                  <a:srgbClr val="FDF8F4"/>
                </a:solidFill>
                <a:latin typeface="Calibri" pitchFamily="34" charset="0"/>
                <a:ea typeface="Calibri" pitchFamily="34" charset="-122"/>
                <a:cs typeface="Calibri" pitchFamily="34" charset="-120"/>
              </a:rPr>
              <a:t>Other Residential / Commercial (RREP)</a:t>
            </a:r>
            <a:endParaRPr lang="en-US" sz="1450" dirty="0"/>
          </a:p>
        </p:txBody>
      </p:sp>
      <p:sp>
        <p:nvSpPr>
          <p:cNvPr id="14" name="Text 11"/>
          <p:cNvSpPr txBox="1"/>
          <p:nvPr/>
        </p:nvSpPr>
        <p:spPr>
          <a:xfrm>
            <a:off x="3429000" y="4251960"/>
            <a:ext cx="2148840" cy="1005840"/>
          </a:xfrm>
          <a:prstGeom prst="rect">
            <a:avLst/>
          </a:prstGeom>
          <a:noFill/>
          <a:ln/>
        </p:spPr>
        <p:txBody>
          <a:bodyPr wrap="square" lIns="0" tIns="0" rIns="0" bIns="0" rtlCol="0" anchor="ctr"/>
          <a:lstStyle/>
          <a:p>
            <a:pPr marL="0" indent="0" algn="ctr">
              <a:lnSpc>
                <a:spcPts val="1300"/>
              </a:lnSpc>
              <a:buNone/>
            </a:pPr>
            <a:r>
              <a:rPr lang="en-US" sz="1250" dirty="0">
                <a:solidFill>
                  <a:srgbClr val="BFD4C4"/>
                </a:solidFill>
                <a:latin typeface="Calibri" pitchFamily="34" charset="0"/>
                <a:ea typeface="Calibri" pitchFamily="34" charset="-122"/>
                <a:cs typeface="Calibri" pitchFamily="34" charset="-120"/>
              </a:rPr>
              <a:t>New scheme — cash-paid, ITC restricted</a:t>
            </a:r>
            <a:endParaRPr lang="en-US" sz="1250" dirty="0"/>
          </a:p>
        </p:txBody>
      </p:sp>
      <p:sp>
        <p:nvSpPr>
          <p:cNvPr id="15" name="Shape 12"/>
          <p:cNvSpPr/>
          <p:nvPr/>
        </p:nvSpPr>
        <p:spPr>
          <a:xfrm>
            <a:off x="5943600" y="2103120"/>
            <a:ext cx="2514600" cy="3291840"/>
          </a:xfrm>
          <a:prstGeom prst="roundRect">
            <a:avLst>
              <a:gd name="adj" fmla="val 3636"/>
            </a:avLst>
          </a:prstGeom>
          <a:solidFill>
            <a:srgbClr val="133A28"/>
          </a:solidFill>
          <a:ln w="9525">
            <a:solidFill>
              <a:srgbClr val="BD933F"/>
            </a:solidFill>
            <a:prstDash val="solid"/>
          </a:ln>
        </p:spPr>
        <p:txBody>
          <a:bodyPr/>
          <a:lstStyle/>
          <a:p>
            <a:endParaRPr/>
          </a:p>
        </p:txBody>
      </p:sp>
      <p:sp>
        <p:nvSpPr>
          <p:cNvPr id="16" name="Text 13"/>
          <p:cNvSpPr txBox="1"/>
          <p:nvPr/>
        </p:nvSpPr>
        <p:spPr>
          <a:xfrm>
            <a:off x="5943600" y="2331720"/>
            <a:ext cx="2514600" cy="822960"/>
          </a:xfrm>
          <a:prstGeom prst="rect">
            <a:avLst/>
          </a:prstGeom>
          <a:noFill/>
          <a:ln/>
        </p:spPr>
        <p:txBody>
          <a:bodyPr wrap="square" lIns="0" tIns="0" rIns="0" bIns="0" rtlCol="0" anchor="ctr"/>
          <a:lstStyle/>
          <a:p>
            <a:pPr marL="0" indent="0" algn="ctr">
              <a:buNone/>
            </a:pPr>
            <a:r>
              <a:rPr lang="en-US" sz="4400" b="1" dirty="0">
                <a:solidFill>
                  <a:srgbClr val="BD933F"/>
                </a:solidFill>
                <a:latin typeface="Cambria" pitchFamily="34" charset="0"/>
                <a:ea typeface="Cambria" pitchFamily="34" charset="-122"/>
                <a:cs typeface="Cambria" pitchFamily="34" charset="-120"/>
              </a:rPr>
              <a:t>6%</a:t>
            </a:r>
            <a:endParaRPr lang="en-US" sz="4400" dirty="0"/>
          </a:p>
        </p:txBody>
      </p:sp>
      <p:sp>
        <p:nvSpPr>
          <p:cNvPr id="17" name="Text 14"/>
          <p:cNvSpPr txBox="1"/>
          <p:nvPr/>
        </p:nvSpPr>
        <p:spPr>
          <a:xfrm>
            <a:off x="6080760" y="3246120"/>
            <a:ext cx="2240280" cy="777240"/>
          </a:xfrm>
          <a:prstGeom prst="rect">
            <a:avLst/>
          </a:prstGeom>
          <a:noFill/>
          <a:ln/>
        </p:spPr>
        <p:txBody>
          <a:bodyPr wrap="square" lIns="0" tIns="0" rIns="0" bIns="0" rtlCol="0" anchor="ctr"/>
          <a:lstStyle/>
          <a:p>
            <a:pPr marL="0" indent="0" algn="ctr">
              <a:lnSpc>
                <a:spcPts val="1500"/>
              </a:lnSpc>
              <a:buNone/>
            </a:pPr>
            <a:r>
              <a:rPr lang="en-US" sz="1450" b="1" dirty="0">
                <a:solidFill>
                  <a:srgbClr val="FDF8F4"/>
                </a:solidFill>
                <a:latin typeface="Calibri" pitchFamily="34" charset="0"/>
                <a:ea typeface="Calibri" pitchFamily="34" charset="-122"/>
                <a:cs typeface="Calibri" pitchFamily="34" charset="-120"/>
              </a:rPr>
              <a:t>Works Contract (Affordable) / Old-Scheme Option</a:t>
            </a:r>
            <a:endParaRPr lang="en-US" sz="1450" dirty="0"/>
          </a:p>
        </p:txBody>
      </p:sp>
      <p:sp>
        <p:nvSpPr>
          <p:cNvPr id="18" name="Text 15"/>
          <p:cNvSpPr txBox="1"/>
          <p:nvPr/>
        </p:nvSpPr>
        <p:spPr>
          <a:xfrm>
            <a:off x="6126480" y="4251960"/>
            <a:ext cx="2148840" cy="1005840"/>
          </a:xfrm>
          <a:prstGeom prst="rect">
            <a:avLst/>
          </a:prstGeom>
          <a:noFill/>
          <a:ln/>
        </p:spPr>
        <p:txBody>
          <a:bodyPr wrap="square" lIns="0" tIns="0" rIns="0" bIns="0" rtlCol="0" anchor="ctr"/>
          <a:lstStyle/>
          <a:p>
            <a:pPr marL="0" indent="0" algn="ctr">
              <a:lnSpc>
                <a:spcPts val="1300"/>
              </a:lnSpc>
              <a:buNone/>
            </a:pPr>
            <a:r>
              <a:rPr lang="en-US" sz="1250" dirty="0">
                <a:solidFill>
                  <a:srgbClr val="BFD4C4"/>
                </a:solidFill>
                <a:latin typeface="Calibri" pitchFamily="34" charset="0"/>
                <a:ea typeface="Calibri" pitchFamily="34" charset="-122"/>
                <a:cs typeface="Calibri" pitchFamily="34" charset="-120"/>
              </a:rPr>
              <a:t>≥50% affordable carpet area  |  ongoing projects opting old rate</a:t>
            </a:r>
            <a:endParaRPr lang="en-US" sz="1250" dirty="0"/>
          </a:p>
        </p:txBody>
      </p:sp>
      <p:sp>
        <p:nvSpPr>
          <p:cNvPr id="19" name="Shape 16"/>
          <p:cNvSpPr/>
          <p:nvPr/>
        </p:nvSpPr>
        <p:spPr>
          <a:xfrm>
            <a:off x="8641080" y="2103120"/>
            <a:ext cx="2514600" cy="3291840"/>
          </a:xfrm>
          <a:prstGeom prst="roundRect">
            <a:avLst>
              <a:gd name="adj" fmla="val 3636"/>
            </a:avLst>
          </a:prstGeom>
          <a:solidFill>
            <a:srgbClr val="133A28"/>
          </a:solidFill>
          <a:ln w="9525">
            <a:solidFill>
              <a:srgbClr val="BD933F"/>
            </a:solidFill>
            <a:prstDash val="solid"/>
          </a:ln>
        </p:spPr>
        <p:txBody>
          <a:bodyPr/>
          <a:lstStyle/>
          <a:p>
            <a:endParaRPr/>
          </a:p>
        </p:txBody>
      </p:sp>
      <p:sp>
        <p:nvSpPr>
          <p:cNvPr id="20" name="Text 17"/>
          <p:cNvSpPr txBox="1"/>
          <p:nvPr/>
        </p:nvSpPr>
        <p:spPr>
          <a:xfrm>
            <a:off x="8641080" y="2331720"/>
            <a:ext cx="2514600" cy="822960"/>
          </a:xfrm>
          <a:prstGeom prst="rect">
            <a:avLst/>
          </a:prstGeom>
          <a:noFill/>
          <a:ln/>
        </p:spPr>
        <p:txBody>
          <a:bodyPr wrap="square" lIns="0" tIns="0" rIns="0" bIns="0" rtlCol="0" anchor="ctr"/>
          <a:lstStyle/>
          <a:p>
            <a:pPr marL="0" indent="0" algn="ctr">
              <a:buNone/>
            </a:pPr>
            <a:r>
              <a:rPr lang="en-US" sz="4400" b="1" dirty="0">
                <a:solidFill>
                  <a:srgbClr val="BD933F"/>
                </a:solidFill>
                <a:latin typeface="Cambria" pitchFamily="34" charset="0"/>
                <a:ea typeface="Cambria" pitchFamily="34" charset="-122"/>
                <a:cs typeface="Cambria" pitchFamily="34" charset="-120"/>
              </a:rPr>
              <a:t>9%</a:t>
            </a:r>
            <a:endParaRPr lang="en-US" sz="4400" dirty="0"/>
          </a:p>
        </p:txBody>
      </p:sp>
      <p:sp>
        <p:nvSpPr>
          <p:cNvPr id="21" name="Text 18"/>
          <p:cNvSpPr txBox="1"/>
          <p:nvPr/>
        </p:nvSpPr>
        <p:spPr>
          <a:xfrm>
            <a:off x="8778240" y="3246120"/>
            <a:ext cx="2240280" cy="777240"/>
          </a:xfrm>
          <a:prstGeom prst="rect">
            <a:avLst/>
          </a:prstGeom>
          <a:noFill/>
          <a:ln/>
        </p:spPr>
        <p:txBody>
          <a:bodyPr wrap="square" lIns="0" tIns="0" rIns="0" bIns="0" rtlCol="0" anchor="ctr"/>
          <a:lstStyle/>
          <a:p>
            <a:pPr marL="0" indent="0" algn="ctr">
              <a:lnSpc>
                <a:spcPts val="1500"/>
              </a:lnSpc>
              <a:buNone/>
            </a:pPr>
            <a:r>
              <a:rPr lang="en-US" sz="1450" b="1" dirty="0">
                <a:solidFill>
                  <a:srgbClr val="FDF8F4"/>
                </a:solidFill>
                <a:latin typeface="Calibri" pitchFamily="34" charset="0"/>
                <a:ea typeface="Calibri" pitchFamily="34" charset="-122"/>
                <a:cs typeface="Calibri" pitchFamily="34" charset="-120"/>
              </a:rPr>
              <a:t>Residual Construction Services</a:t>
            </a:r>
            <a:endParaRPr lang="en-US" sz="1450" dirty="0"/>
          </a:p>
        </p:txBody>
      </p:sp>
      <p:sp>
        <p:nvSpPr>
          <p:cNvPr id="22" name="Text 19"/>
          <p:cNvSpPr txBox="1"/>
          <p:nvPr/>
        </p:nvSpPr>
        <p:spPr>
          <a:xfrm>
            <a:off x="8823960" y="4251960"/>
            <a:ext cx="2148840" cy="1005840"/>
          </a:xfrm>
          <a:prstGeom prst="rect">
            <a:avLst/>
          </a:prstGeom>
          <a:noFill/>
          <a:ln/>
        </p:spPr>
        <p:txBody>
          <a:bodyPr wrap="square" lIns="0" tIns="0" rIns="0" bIns="0" rtlCol="0" anchor="ctr"/>
          <a:lstStyle/>
          <a:p>
            <a:pPr marL="0" indent="0" algn="ctr">
              <a:lnSpc>
                <a:spcPts val="1300"/>
              </a:lnSpc>
              <a:buNone/>
            </a:pPr>
            <a:r>
              <a:rPr lang="en-US" sz="1250" dirty="0">
                <a:solidFill>
                  <a:srgbClr val="BFD4C4"/>
                </a:solidFill>
                <a:latin typeface="Calibri" pitchFamily="34" charset="0"/>
                <a:ea typeface="Calibri" pitchFamily="34" charset="-122"/>
                <a:cs typeface="Calibri" pitchFamily="34" charset="-120"/>
              </a:rPr>
              <a:t>With-ITC scheme — general construction not otherwise listed</a:t>
            </a:r>
            <a:endParaRPr lang="en-US" sz="1250" dirty="0"/>
          </a:p>
        </p:txBody>
      </p:sp>
      <p:sp>
        <p:nvSpPr>
          <p:cNvPr id="23" name="Text 20"/>
          <p:cNvSpPr txBox="1"/>
          <p:nvPr/>
        </p:nvSpPr>
        <p:spPr>
          <a:xfrm>
            <a:off x="548640" y="5623560"/>
            <a:ext cx="11064240" cy="548640"/>
          </a:xfrm>
          <a:prstGeom prst="rect">
            <a:avLst/>
          </a:prstGeom>
          <a:noFill/>
          <a:ln/>
        </p:spPr>
        <p:txBody>
          <a:bodyPr wrap="square" lIns="0" tIns="0" rIns="0" bIns="0" rtlCol="0" anchor="ctr"/>
          <a:lstStyle/>
          <a:p>
            <a:pPr marL="0" indent="0">
              <a:lnSpc>
                <a:spcPts val="1300"/>
              </a:lnSpc>
              <a:buNone/>
            </a:pPr>
            <a:r>
              <a:rPr lang="en-US" sz="1300" b="1" i="1" dirty="0">
                <a:solidFill>
                  <a:srgbClr val="00B050"/>
                </a:solidFill>
                <a:latin typeface="Calibri" pitchFamily="34" charset="0"/>
                <a:ea typeface="Calibri" pitchFamily="34" charset="-122"/>
                <a:cs typeface="Calibri" pitchFamily="34" charset="-120"/>
              </a:rPr>
              <a:t>CGST rates shown; an equal SGST/UTGST applies for the total GST liability. Land value is deemed 1/3rd of the total amount charged (Para 2) — the taxable base is the remaining 2/3rd.</a:t>
            </a:r>
            <a:endParaRPr lang="en-US" sz="1300" b="1" dirty="0">
              <a:solidFill>
                <a:srgbClr val="00B050"/>
              </a:solidFill>
            </a:endParaRPr>
          </a:p>
        </p:txBody>
      </p:sp>
      <p:pic>
        <p:nvPicPr>
          <p:cNvPr id="24" name="Picture 23">
            <a:extLst>
              <a:ext uri="{FF2B5EF4-FFF2-40B4-BE49-F238E27FC236}">
                <a16:creationId xmlns:a16="http://schemas.microsoft.com/office/drawing/2014/main" id="{D110D03B-D062-E6AD-B515-7B8CE729085F}"/>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26" name="TextBox 25">
            <a:extLst>
              <a:ext uri="{FF2B5EF4-FFF2-40B4-BE49-F238E27FC236}">
                <a16:creationId xmlns:a16="http://schemas.microsoft.com/office/drawing/2014/main" id="{BDC25257-9AC1-9E5B-0676-20180BFB2A05}"/>
              </a:ext>
            </a:extLst>
          </p:cNvPr>
          <p:cNvSpPr txBox="1"/>
          <p:nvPr/>
        </p:nvSpPr>
        <p:spPr>
          <a:xfrm>
            <a:off x="3079671" y="6473952"/>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9">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N/N 03/2019 — CONDITIONS (1 OF 2)</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2900" b="1" dirty="0">
                <a:solidFill>
                  <a:srgbClr val="1C2620"/>
                </a:solidFill>
                <a:latin typeface="Cambria" pitchFamily="34" charset="0"/>
                <a:ea typeface="Cambria" pitchFamily="34" charset="-122"/>
                <a:cs typeface="Cambria" pitchFamily="34" charset="-120"/>
              </a:rPr>
              <a:t>Mandatory Conditions for the New-Scheme Rates</a:t>
            </a:r>
            <a:endParaRPr lang="en-US" sz="29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350" i="1" dirty="0">
                <a:solidFill>
                  <a:srgbClr val="6B6355"/>
                </a:solidFill>
                <a:latin typeface="Calibri" pitchFamily="34" charset="0"/>
                <a:ea typeface="Calibri" pitchFamily="34" charset="-122"/>
                <a:cs typeface="Calibri" pitchFamily="34" charset="-120"/>
              </a:rPr>
              <a:t>Applies to items (i), (ia), (ib), (ic) &amp; (id) — the new lower rates without ITC</a:t>
            </a:r>
            <a:endParaRPr lang="en-US" sz="1350" dirty="0"/>
          </a:p>
        </p:txBody>
      </p:sp>
      <p:sp>
        <p:nvSpPr>
          <p:cNvPr id="6" name="Shape 3"/>
          <p:cNvSpPr/>
          <p:nvPr/>
        </p:nvSpPr>
        <p:spPr>
          <a:xfrm>
            <a:off x="548640" y="2286000"/>
            <a:ext cx="10543032" cy="1325880"/>
          </a:xfrm>
          <a:prstGeom prst="roundRect">
            <a:avLst>
              <a:gd name="adj" fmla="val 4828"/>
            </a:avLst>
          </a:prstGeom>
          <a:solidFill>
            <a:srgbClr val="F4EDE3"/>
          </a:solidFill>
          <a:ln/>
        </p:spPr>
        <p:txBody>
          <a:bodyPr/>
          <a:lstStyle/>
          <a:p>
            <a:endParaRPr lang="en-IN"/>
          </a:p>
        </p:txBody>
      </p:sp>
      <p:sp>
        <p:nvSpPr>
          <p:cNvPr id="7" name="Shape 4"/>
          <p:cNvSpPr/>
          <p:nvPr/>
        </p:nvSpPr>
        <p:spPr>
          <a:xfrm>
            <a:off x="777240" y="2606040"/>
            <a:ext cx="685800" cy="685800"/>
          </a:xfrm>
          <a:prstGeom prst="ellipse">
            <a:avLst/>
          </a:prstGeom>
          <a:solidFill>
            <a:srgbClr val="BD933F"/>
          </a:solidFill>
          <a:ln/>
        </p:spPr>
        <p:txBody>
          <a:bodyPr/>
          <a:lstStyle/>
          <a:p>
            <a:endParaRPr lang="en-IN"/>
          </a:p>
        </p:txBody>
      </p:sp>
      <p:pic>
        <p:nvPicPr>
          <p:cNvPr id="8" name="Image 1" descr="/tmp/claude-0/-home-claude/d7410d37-77f0-5a1e-9751-7a1d52b9708e/scratchpad/work/assets/icon_coins.png"/>
          <p:cNvPicPr>
            <a:picLocks noChangeAspect="1"/>
          </p:cNvPicPr>
          <p:nvPr/>
        </p:nvPicPr>
        <p:blipFill>
          <a:blip r:embed="rId3"/>
          <a:stretch>
            <a:fillRect/>
          </a:stretch>
        </p:blipFill>
        <p:spPr>
          <a:xfrm>
            <a:off x="873252" y="2702052"/>
            <a:ext cx="493776" cy="493776"/>
          </a:xfrm>
          <a:prstGeom prst="rect">
            <a:avLst/>
          </a:prstGeom>
        </p:spPr>
      </p:pic>
      <p:sp>
        <p:nvSpPr>
          <p:cNvPr id="9" name="Text 5"/>
          <p:cNvSpPr txBox="1"/>
          <p:nvPr/>
        </p:nvSpPr>
        <p:spPr>
          <a:xfrm>
            <a:off x="1691640" y="2395728"/>
            <a:ext cx="8622792" cy="365760"/>
          </a:xfrm>
          <a:prstGeom prst="rect">
            <a:avLst/>
          </a:prstGeom>
          <a:noFill/>
          <a:ln/>
        </p:spPr>
        <p:txBody>
          <a:bodyPr wrap="square" lIns="0" tIns="0" rIns="0" bIns="0" rtlCol="0" anchor="ctr"/>
          <a:lstStyle/>
          <a:p>
            <a:pPr marL="0" indent="0">
              <a:buNone/>
            </a:pPr>
            <a:r>
              <a:rPr lang="en-US" sz="1500" b="1" dirty="0">
                <a:solidFill>
                  <a:srgbClr val="1C2620"/>
                </a:solidFill>
                <a:latin typeface="Cambria" pitchFamily="34" charset="0"/>
                <a:ea typeface="Cambria" pitchFamily="34" charset="-122"/>
                <a:cs typeface="Cambria" pitchFamily="34" charset="-120"/>
              </a:rPr>
              <a:t>1.  Cash Payment Only</a:t>
            </a:r>
            <a:endParaRPr lang="en-US" sz="1500" dirty="0"/>
          </a:p>
        </p:txBody>
      </p:sp>
      <p:sp>
        <p:nvSpPr>
          <p:cNvPr id="10" name="Text 6"/>
          <p:cNvSpPr txBox="1"/>
          <p:nvPr/>
        </p:nvSpPr>
        <p:spPr>
          <a:xfrm>
            <a:off x="1691640" y="2761488"/>
            <a:ext cx="8622792" cy="777240"/>
          </a:xfrm>
          <a:prstGeom prst="rect">
            <a:avLst/>
          </a:prstGeom>
          <a:noFill/>
          <a:ln/>
        </p:spPr>
        <p:txBody>
          <a:bodyPr wrap="square" lIns="0" tIns="0" rIns="0" bIns="0" rtlCol="0" anchor="ctr"/>
          <a:lstStyle/>
          <a:p>
            <a:pPr marL="0" indent="0">
              <a:lnSpc>
                <a:spcPct val="114000"/>
              </a:lnSpc>
              <a:buNone/>
            </a:pPr>
            <a:r>
              <a:rPr lang="en-US" sz="1300" dirty="0">
                <a:solidFill>
                  <a:srgbClr val="6B6355"/>
                </a:solidFill>
                <a:latin typeface="Calibri" pitchFamily="34" charset="0"/>
                <a:ea typeface="Calibri" pitchFamily="34" charset="-122"/>
                <a:cs typeface="Calibri" pitchFamily="34" charset="-120"/>
              </a:rPr>
              <a:t>Tax must be paid IN CASH by debiting the electronic CASH LEDGER only. The electronic CREDIT LEDGER (ITC balance) cannot be used to pay this output tax.</a:t>
            </a:r>
            <a:endParaRPr lang="en-US" sz="1300" dirty="0"/>
          </a:p>
        </p:txBody>
      </p:sp>
      <p:sp>
        <p:nvSpPr>
          <p:cNvPr id="11" name="Shape 7"/>
          <p:cNvSpPr/>
          <p:nvPr/>
        </p:nvSpPr>
        <p:spPr>
          <a:xfrm>
            <a:off x="548640" y="3776472"/>
            <a:ext cx="10543032" cy="1325880"/>
          </a:xfrm>
          <a:prstGeom prst="roundRect">
            <a:avLst>
              <a:gd name="adj" fmla="val 4828"/>
            </a:avLst>
          </a:prstGeom>
          <a:solidFill>
            <a:srgbClr val="F4EDE3"/>
          </a:solidFill>
          <a:ln/>
        </p:spPr>
        <p:txBody>
          <a:bodyPr/>
          <a:lstStyle/>
          <a:p>
            <a:endParaRPr lang="en-IN"/>
          </a:p>
        </p:txBody>
      </p:sp>
      <p:sp>
        <p:nvSpPr>
          <p:cNvPr id="12" name="Shape 8"/>
          <p:cNvSpPr/>
          <p:nvPr/>
        </p:nvSpPr>
        <p:spPr>
          <a:xfrm>
            <a:off x="777240" y="4096512"/>
            <a:ext cx="685800" cy="685800"/>
          </a:xfrm>
          <a:prstGeom prst="ellipse">
            <a:avLst/>
          </a:prstGeom>
          <a:solidFill>
            <a:srgbClr val="8C3B2E"/>
          </a:solidFill>
          <a:ln/>
        </p:spPr>
        <p:txBody>
          <a:bodyPr/>
          <a:lstStyle/>
          <a:p>
            <a:endParaRPr lang="en-IN"/>
          </a:p>
        </p:txBody>
      </p:sp>
      <p:pic>
        <p:nvPicPr>
          <p:cNvPr id="13" name="Image 2" descr="/tmp/claude-0/-home-claude/d7410d37-77f0-5a1e-9751-7a1d52b9708e/scratchpad/work/assets/icon_shield.png"/>
          <p:cNvPicPr>
            <a:picLocks noChangeAspect="1"/>
          </p:cNvPicPr>
          <p:nvPr/>
        </p:nvPicPr>
        <p:blipFill>
          <a:blip r:embed="rId4"/>
          <a:stretch>
            <a:fillRect/>
          </a:stretch>
        </p:blipFill>
        <p:spPr>
          <a:xfrm>
            <a:off x="873252" y="4192524"/>
            <a:ext cx="493776" cy="493776"/>
          </a:xfrm>
          <a:prstGeom prst="rect">
            <a:avLst/>
          </a:prstGeom>
        </p:spPr>
      </p:pic>
      <p:sp>
        <p:nvSpPr>
          <p:cNvPr id="14" name="Text 9"/>
          <p:cNvSpPr txBox="1"/>
          <p:nvPr/>
        </p:nvSpPr>
        <p:spPr>
          <a:xfrm>
            <a:off x="1691640" y="3886200"/>
            <a:ext cx="8622792" cy="365760"/>
          </a:xfrm>
          <a:prstGeom prst="rect">
            <a:avLst/>
          </a:prstGeom>
          <a:noFill/>
          <a:ln/>
        </p:spPr>
        <p:txBody>
          <a:bodyPr wrap="square" lIns="0" tIns="0" rIns="0" bIns="0" rtlCol="0" anchor="ctr"/>
          <a:lstStyle/>
          <a:p>
            <a:pPr marL="0" indent="0">
              <a:buNone/>
            </a:pPr>
            <a:r>
              <a:rPr lang="en-US" sz="1500" b="1" dirty="0">
                <a:solidFill>
                  <a:srgbClr val="1C2620"/>
                </a:solidFill>
                <a:latin typeface="Cambria" pitchFamily="34" charset="0"/>
                <a:ea typeface="Cambria" pitchFamily="34" charset="-122"/>
                <a:cs typeface="Cambria" pitchFamily="34" charset="-120"/>
              </a:rPr>
              <a:t>2.  ITC Blocked (except Annexure I/II)</a:t>
            </a:r>
            <a:endParaRPr lang="en-US" sz="1500" dirty="0"/>
          </a:p>
        </p:txBody>
      </p:sp>
      <p:sp>
        <p:nvSpPr>
          <p:cNvPr id="15" name="Text 10"/>
          <p:cNvSpPr txBox="1"/>
          <p:nvPr/>
        </p:nvSpPr>
        <p:spPr>
          <a:xfrm>
            <a:off x="1691640" y="4251960"/>
            <a:ext cx="8622792" cy="777240"/>
          </a:xfrm>
          <a:prstGeom prst="rect">
            <a:avLst/>
          </a:prstGeom>
          <a:noFill/>
          <a:ln/>
        </p:spPr>
        <p:txBody>
          <a:bodyPr wrap="square" lIns="0" tIns="0" rIns="0" bIns="0" rtlCol="0" anchor="ctr"/>
          <a:lstStyle/>
          <a:p>
            <a:pPr marL="0" indent="0">
              <a:lnSpc>
                <a:spcPct val="114000"/>
              </a:lnSpc>
              <a:buNone/>
            </a:pPr>
            <a:r>
              <a:rPr lang="en-US" sz="1300" dirty="0">
                <a:solidFill>
                  <a:srgbClr val="6B6355"/>
                </a:solidFill>
                <a:latin typeface="Calibri" pitchFamily="34" charset="0"/>
                <a:ea typeface="Calibri" pitchFamily="34" charset="-122"/>
                <a:cs typeface="Calibri" pitchFamily="34" charset="-120"/>
              </a:rPr>
              <a:t>ITC on goods and services used for supplying the service is NOT available, except to the limited extent prescribed in Annexure I (REP) or Annexure II (RREP) for transitional ongoing projects (as on 31.03.2019).</a:t>
            </a:r>
            <a:endParaRPr lang="en-US" sz="1300" dirty="0"/>
          </a:p>
        </p:txBody>
      </p:sp>
      <p:sp>
        <p:nvSpPr>
          <p:cNvPr id="16" name="Shape 11"/>
          <p:cNvSpPr/>
          <p:nvPr/>
        </p:nvSpPr>
        <p:spPr>
          <a:xfrm>
            <a:off x="548640" y="5266944"/>
            <a:ext cx="10543032" cy="1325880"/>
          </a:xfrm>
          <a:prstGeom prst="roundRect">
            <a:avLst>
              <a:gd name="adj" fmla="val 4828"/>
            </a:avLst>
          </a:prstGeom>
          <a:solidFill>
            <a:srgbClr val="F4EDE3"/>
          </a:solidFill>
          <a:ln/>
        </p:spPr>
        <p:txBody>
          <a:bodyPr/>
          <a:lstStyle/>
          <a:p>
            <a:endParaRPr lang="en-IN"/>
          </a:p>
        </p:txBody>
      </p:sp>
      <p:sp>
        <p:nvSpPr>
          <p:cNvPr id="17" name="Shape 12"/>
          <p:cNvSpPr/>
          <p:nvPr/>
        </p:nvSpPr>
        <p:spPr>
          <a:xfrm>
            <a:off x="777240" y="5586984"/>
            <a:ext cx="685800" cy="685800"/>
          </a:xfrm>
          <a:prstGeom prst="ellipse">
            <a:avLst/>
          </a:prstGeom>
          <a:solidFill>
            <a:srgbClr val="155B39"/>
          </a:solidFill>
          <a:ln/>
        </p:spPr>
        <p:txBody>
          <a:bodyPr/>
          <a:lstStyle/>
          <a:p>
            <a:endParaRPr lang="en-IN"/>
          </a:p>
        </p:txBody>
      </p:sp>
      <p:pic>
        <p:nvPicPr>
          <p:cNvPr id="18" name="Image 3" descr="/tmp/claude-0/-home-claude/d7410d37-77f0-5a1e-9751-7a1d52b9708e/scratchpad/work/assets/icon_handshake.png"/>
          <p:cNvPicPr>
            <a:picLocks noChangeAspect="1"/>
          </p:cNvPicPr>
          <p:nvPr/>
        </p:nvPicPr>
        <p:blipFill>
          <a:blip r:embed="rId5"/>
          <a:stretch>
            <a:fillRect/>
          </a:stretch>
        </p:blipFill>
        <p:spPr>
          <a:xfrm>
            <a:off x="873252" y="5682996"/>
            <a:ext cx="493776" cy="493776"/>
          </a:xfrm>
          <a:prstGeom prst="rect">
            <a:avLst/>
          </a:prstGeom>
        </p:spPr>
      </p:pic>
      <p:sp>
        <p:nvSpPr>
          <p:cNvPr id="19" name="Text 13"/>
          <p:cNvSpPr txBox="1"/>
          <p:nvPr/>
        </p:nvSpPr>
        <p:spPr>
          <a:xfrm>
            <a:off x="1691640" y="5376672"/>
            <a:ext cx="8622792" cy="365760"/>
          </a:xfrm>
          <a:prstGeom prst="rect">
            <a:avLst/>
          </a:prstGeom>
          <a:noFill/>
          <a:ln/>
        </p:spPr>
        <p:txBody>
          <a:bodyPr wrap="square" lIns="0" tIns="0" rIns="0" bIns="0" rtlCol="0" anchor="ctr"/>
          <a:lstStyle/>
          <a:p>
            <a:pPr marL="0" indent="0">
              <a:buNone/>
            </a:pPr>
            <a:r>
              <a:rPr lang="en-US" sz="1500" b="1" dirty="0">
                <a:solidFill>
                  <a:srgbClr val="1C2620"/>
                </a:solidFill>
                <a:latin typeface="Cambria" pitchFamily="34" charset="0"/>
                <a:ea typeface="Cambria" pitchFamily="34" charset="-122"/>
                <a:cs typeface="Cambria" pitchFamily="34" charset="-120"/>
              </a:rPr>
              <a:t>3.  JDA — Developer Must Pay GST to Landowner</a:t>
            </a:r>
            <a:endParaRPr lang="en-US" sz="1500" dirty="0"/>
          </a:p>
        </p:txBody>
      </p:sp>
      <p:sp>
        <p:nvSpPr>
          <p:cNvPr id="20" name="Text 14"/>
          <p:cNvSpPr txBox="1"/>
          <p:nvPr/>
        </p:nvSpPr>
        <p:spPr>
          <a:xfrm>
            <a:off x="1691640" y="5742432"/>
            <a:ext cx="8622792" cy="777240"/>
          </a:xfrm>
          <a:prstGeom prst="rect">
            <a:avLst/>
          </a:prstGeom>
          <a:noFill/>
          <a:ln/>
        </p:spPr>
        <p:txBody>
          <a:bodyPr wrap="square" lIns="0" tIns="0" rIns="0" bIns="0" rtlCol="0" anchor="ctr"/>
          <a:lstStyle/>
          <a:p>
            <a:pPr marL="0" indent="0">
              <a:lnSpc>
                <a:spcPct val="114000"/>
              </a:lnSpc>
              <a:buNone/>
            </a:pPr>
            <a:r>
              <a:rPr lang="en-US" sz="1300" dirty="0">
                <a:solidFill>
                  <a:srgbClr val="6B6355"/>
                </a:solidFill>
                <a:latin typeface="Calibri" pitchFamily="34" charset="0"/>
                <a:ea typeface="Calibri" pitchFamily="34" charset="-122"/>
                <a:cs typeface="Calibri" pitchFamily="34" charset="-120"/>
              </a:rPr>
              <a:t>Where a landowner-promoter transfers TDR/FSI to a developer-promoter for apartments: the developer-promoter SHALL pay GST on construction services to the landowner. The landowner gets ITC only if selling before OC/CC and paying tax ≥ tax charged by the developer.</a:t>
            </a:r>
            <a:endParaRPr lang="en-US" sz="1300" dirty="0"/>
          </a:p>
        </p:txBody>
      </p:sp>
      <p:sp>
        <p:nvSpPr>
          <p:cNvPr id="21" name="Text 15"/>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19</a:t>
            </a:r>
            <a:endParaRPr lang="en-US" sz="1100" dirty="0"/>
          </a:p>
        </p:txBody>
      </p:sp>
      <p:pic>
        <p:nvPicPr>
          <p:cNvPr id="23" name="Picture 22">
            <a:extLst>
              <a:ext uri="{FF2B5EF4-FFF2-40B4-BE49-F238E27FC236}">
                <a16:creationId xmlns:a16="http://schemas.microsoft.com/office/drawing/2014/main" id="{0DFDA4D9-9535-5F16-C2F2-927D4C752E3F}"/>
              </a:ext>
            </a:extLst>
          </p:cNvPr>
          <p:cNvPicPr>
            <a:picLocks noChangeAspect="1"/>
          </p:cNvPicPr>
          <p:nvPr/>
        </p:nvPicPr>
        <p:blipFill>
          <a:blip r:embed="rId6"/>
          <a:stretch>
            <a:fillRect/>
          </a:stretch>
        </p:blipFill>
        <p:spPr>
          <a:xfrm>
            <a:off x="10424160" y="40862"/>
            <a:ext cx="1643063" cy="125901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0">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N/N 03/2019 — CONDITIONS (2 OF 2)</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000" b="1" dirty="0">
                <a:solidFill>
                  <a:srgbClr val="1C2620"/>
                </a:solidFill>
                <a:latin typeface="Cambria" pitchFamily="34" charset="0"/>
                <a:ea typeface="Cambria" pitchFamily="34" charset="-122"/>
                <a:cs typeface="Cambria" pitchFamily="34" charset="-120"/>
              </a:rPr>
              <a:t>The 80% Registered-Procurement Test</a:t>
            </a:r>
            <a:endParaRPr lang="en-US" sz="30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350" i="1" dirty="0">
                <a:solidFill>
                  <a:srgbClr val="6B6355"/>
                </a:solidFill>
                <a:latin typeface="Calibri" pitchFamily="34" charset="0"/>
                <a:ea typeface="Calibri" pitchFamily="34" charset="-122"/>
                <a:cs typeface="Calibri" pitchFamily="34" charset="-120"/>
              </a:rPr>
              <a:t>Minimum procurement threshold from registered suppliers</a:t>
            </a:r>
            <a:endParaRPr lang="en-US" sz="1350" dirty="0"/>
          </a:p>
        </p:txBody>
      </p:sp>
      <p:sp>
        <p:nvSpPr>
          <p:cNvPr id="6" name="Shape 3"/>
          <p:cNvSpPr/>
          <p:nvPr/>
        </p:nvSpPr>
        <p:spPr>
          <a:xfrm>
            <a:off x="548640" y="2286000"/>
            <a:ext cx="10543032" cy="1325880"/>
          </a:xfrm>
          <a:prstGeom prst="roundRect">
            <a:avLst>
              <a:gd name="adj" fmla="val 4828"/>
            </a:avLst>
          </a:prstGeom>
          <a:solidFill>
            <a:srgbClr val="F4EDE3"/>
          </a:solidFill>
          <a:ln/>
        </p:spPr>
        <p:txBody>
          <a:bodyPr/>
          <a:lstStyle/>
          <a:p>
            <a:endParaRPr lang="en-IN"/>
          </a:p>
        </p:txBody>
      </p:sp>
      <p:sp>
        <p:nvSpPr>
          <p:cNvPr id="7" name="Shape 4"/>
          <p:cNvSpPr/>
          <p:nvPr/>
        </p:nvSpPr>
        <p:spPr>
          <a:xfrm>
            <a:off x="777240" y="2606040"/>
            <a:ext cx="685800" cy="685800"/>
          </a:xfrm>
          <a:prstGeom prst="ellipse">
            <a:avLst/>
          </a:prstGeom>
          <a:solidFill>
            <a:srgbClr val="155B39"/>
          </a:solidFill>
          <a:ln/>
        </p:spPr>
        <p:txBody>
          <a:bodyPr/>
          <a:lstStyle/>
          <a:p>
            <a:endParaRPr lang="en-IN"/>
          </a:p>
        </p:txBody>
      </p:sp>
      <p:pic>
        <p:nvPicPr>
          <p:cNvPr id="8" name="Image 1" descr="/tmp/claude-0/-home-claude/d7410d37-77f0-5a1e-9751-7a1d52b9708e/scratchpad/work/assets/icon_clipboard.png"/>
          <p:cNvPicPr>
            <a:picLocks noChangeAspect="1"/>
          </p:cNvPicPr>
          <p:nvPr/>
        </p:nvPicPr>
        <p:blipFill>
          <a:blip r:embed="rId3"/>
          <a:stretch>
            <a:fillRect/>
          </a:stretch>
        </p:blipFill>
        <p:spPr>
          <a:xfrm>
            <a:off x="873252" y="2702052"/>
            <a:ext cx="493776" cy="493776"/>
          </a:xfrm>
          <a:prstGeom prst="rect">
            <a:avLst/>
          </a:prstGeom>
        </p:spPr>
      </p:pic>
      <p:sp>
        <p:nvSpPr>
          <p:cNvPr id="9" name="Text 5"/>
          <p:cNvSpPr txBox="1"/>
          <p:nvPr/>
        </p:nvSpPr>
        <p:spPr>
          <a:xfrm>
            <a:off x="1691640" y="2395728"/>
            <a:ext cx="8622792" cy="365760"/>
          </a:xfrm>
          <a:prstGeom prst="rect">
            <a:avLst/>
          </a:prstGeom>
          <a:noFill/>
          <a:ln/>
        </p:spPr>
        <p:txBody>
          <a:bodyPr wrap="square" lIns="0" tIns="0" rIns="0" bIns="0" rtlCol="0" anchor="ctr"/>
          <a:lstStyle/>
          <a:p>
            <a:pPr marL="0" indent="0">
              <a:buNone/>
            </a:pPr>
            <a:r>
              <a:rPr lang="en-US" sz="1500" b="1" dirty="0">
                <a:solidFill>
                  <a:srgbClr val="1C2620"/>
                </a:solidFill>
                <a:latin typeface="Cambria" pitchFamily="34" charset="0"/>
                <a:ea typeface="Cambria" pitchFamily="34" charset="-122"/>
                <a:cs typeface="Cambria" pitchFamily="34" charset="-120"/>
              </a:rPr>
              <a:t>4.  80% Procurement from Registered Suppliers</a:t>
            </a:r>
            <a:endParaRPr lang="en-US" sz="1500" dirty="0"/>
          </a:p>
        </p:txBody>
      </p:sp>
      <p:sp>
        <p:nvSpPr>
          <p:cNvPr id="10" name="Text 6"/>
          <p:cNvSpPr txBox="1"/>
          <p:nvPr/>
        </p:nvSpPr>
        <p:spPr>
          <a:xfrm>
            <a:off x="1691640" y="2761488"/>
            <a:ext cx="8622792" cy="777240"/>
          </a:xfrm>
          <a:prstGeom prst="rect">
            <a:avLst/>
          </a:prstGeom>
          <a:noFill/>
          <a:ln/>
        </p:spPr>
        <p:txBody>
          <a:bodyPr wrap="square" lIns="0" tIns="0" rIns="0" bIns="0" rtlCol="0" anchor="ctr"/>
          <a:lstStyle/>
          <a:p>
            <a:pPr marL="0" indent="0">
              <a:lnSpc>
                <a:spcPct val="112000"/>
              </a:lnSpc>
              <a:buNone/>
            </a:pPr>
            <a:r>
              <a:rPr lang="en-US" sz="1250" dirty="0">
                <a:solidFill>
                  <a:srgbClr val="6B6355"/>
                </a:solidFill>
                <a:latin typeface="Calibri" pitchFamily="34" charset="0"/>
                <a:ea typeface="Calibri" pitchFamily="34" charset="-122"/>
                <a:cs typeface="Calibri" pitchFamily="34" charset="-120"/>
              </a:rPr>
              <a:t>80% of all inputs and input services (by value) must be from REGISTERED suppliers each FY (or till OC/CC). RCM-paid items are deemed from registered suppliers. EXCLUDED from the test: TDR/FSI, long-term lease premium, electricity, HSD, motor spirit, natural gas.</a:t>
            </a:r>
            <a:endParaRPr lang="en-US" sz="1250" dirty="0"/>
          </a:p>
        </p:txBody>
      </p:sp>
      <p:sp>
        <p:nvSpPr>
          <p:cNvPr id="11" name="Shape 7"/>
          <p:cNvSpPr/>
          <p:nvPr/>
        </p:nvSpPr>
        <p:spPr>
          <a:xfrm>
            <a:off x="548640" y="3776472"/>
            <a:ext cx="10543032" cy="1325880"/>
          </a:xfrm>
          <a:prstGeom prst="roundRect">
            <a:avLst>
              <a:gd name="adj" fmla="val 4828"/>
            </a:avLst>
          </a:prstGeom>
          <a:solidFill>
            <a:srgbClr val="F4EDE3"/>
          </a:solidFill>
          <a:ln/>
        </p:spPr>
        <p:txBody>
          <a:bodyPr/>
          <a:lstStyle/>
          <a:p>
            <a:endParaRPr lang="en-IN"/>
          </a:p>
        </p:txBody>
      </p:sp>
      <p:sp>
        <p:nvSpPr>
          <p:cNvPr id="12" name="Shape 8"/>
          <p:cNvSpPr/>
          <p:nvPr/>
        </p:nvSpPr>
        <p:spPr>
          <a:xfrm>
            <a:off x="777240" y="4096512"/>
            <a:ext cx="685800" cy="685800"/>
          </a:xfrm>
          <a:prstGeom prst="ellipse">
            <a:avLst/>
          </a:prstGeom>
          <a:solidFill>
            <a:srgbClr val="8C3B2E"/>
          </a:solidFill>
          <a:ln/>
        </p:spPr>
        <p:txBody>
          <a:bodyPr/>
          <a:lstStyle/>
          <a:p>
            <a:endParaRPr lang="en-IN"/>
          </a:p>
        </p:txBody>
      </p:sp>
      <p:pic>
        <p:nvPicPr>
          <p:cNvPr id="13" name="Image 2" descr="/tmp/claude-0/-home-claude/d7410d37-77f0-5a1e-9751-7a1d52b9708e/scratchpad/work/assets/icon_percent.png"/>
          <p:cNvPicPr>
            <a:picLocks noChangeAspect="1"/>
          </p:cNvPicPr>
          <p:nvPr/>
        </p:nvPicPr>
        <p:blipFill>
          <a:blip r:embed="rId4"/>
          <a:stretch>
            <a:fillRect/>
          </a:stretch>
        </p:blipFill>
        <p:spPr>
          <a:xfrm>
            <a:off x="873252" y="4192524"/>
            <a:ext cx="493776" cy="493776"/>
          </a:xfrm>
          <a:prstGeom prst="rect">
            <a:avLst/>
          </a:prstGeom>
        </p:spPr>
      </p:pic>
      <p:sp>
        <p:nvSpPr>
          <p:cNvPr id="14" name="Text 9"/>
          <p:cNvSpPr txBox="1"/>
          <p:nvPr/>
        </p:nvSpPr>
        <p:spPr>
          <a:xfrm>
            <a:off x="1691640" y="3886200"/>
            <a:ext cx="8622792" cy="365760"/>
          </a:xfrm>
          <a:prstGeom prst="rect">
            <a:avLst/>
          </a:prstGeom>
          <a:noFill/>
          <a:ln/>
        </p:spPr>
        <p:txBody>
          <a:bodyPr wrap="square" lIns="0" tIns="0" rIns="0" bIns="0" rtlCol="0" anchor="ctr"/>
          <a:lstStyle/>
          <a:p>
            <a:pPr marL="0" indent="0">
              <a:buNone/>
            </a:pPr>
            <a:r>
              <a:rPr lang="en-US" sz="1500" b="1" dirty="0">
                <a:solidFill>
                  <a:srgbClr val="1C2620"/>
                </a:solidFill>
                <a:latin typeface="Cambria" pitchFamily="34" charset="0"/>
                <a:ea typeface="Cambria" pitchFamily="34" charset="-122"/>
                <a:cs typeface="Cambria" pitchFamily="34" charset="-120"/>
              </a:rPr>
              <a:t>5.  Shortfall @ 18% RCM</a:t>
            </a:r>
            <a:endParaRPr lang="en-US" sz="1500" dirty="0"/>
          </a:p>
        </p:txBody>
      </p:sp>
      <p:sp>
        <p:nvSpPr>
          <p:cNvPr id="15" name="Text 10"/>
          <p:cNvSpPr txBox="1"/>
          <p:nvPr/>
        </p:nvSpPr>
        <p:spPr>
          <a:xfrm>
            <a:off x="1691640" y="4251960"/>
            <a:ext cx="8622792" cy="777240"/>
          </a:xfrm>
          <a:prstGeom prst="rect">
            <a:avLst/>
          </a:prstGeom>
          <a:noFill/>
          <a:ln/>
        </p:spPr>
        <p:txBody>
          <a:bodyPr wrap="square" lIns="0" tIns="0" rIns="0" bIns="0" rtlCol="0" anchor="ctr"/>
          <a:lstStyle/>
          <a:p>
            <a:pPr marL="0" indent="0">
              <a:lnSpc>
                <a:spcPct val="112000"/>
              </a:lnSpc>
              <a:buNone/>
            </a:pPr>
            <a:r>
              <a:rPr lang="en-US" sz="1250" dirty="0">
                <a:solidFill>
                  <a:srgbClr val="6B6355"/>
                </a:solidFill>
                <a:latin typeface="Calibri" pitchFamily="34" charset="0"/>
                <a:ea typeface="Calibri" pitchFamily="34" charset="-122"/>
                <a:cs typeface="Calibri" pitchFamily="34" charset="-120"/>
              </a:rPr>
              <a:t>If procurement from registered suppliers falls short of 80%: the promoter pays GST @ 18% on the shortfall value under REVERSE CHARGE. Calculated at FY-end, payable by June of the following FY. Ineligible ITC is reported in GSTR-3B Row 4(D)(2) every month.</a:t>
            </a:r>
            <a:endParaRPr lang="en-US" sz="1250" dirty="0"/>
          </a:p>
        </p:txBody>
      </p:sp>
      <p:sp>
        <p:nvSpPr>
          <p:cNvPr id="16" name="Shape 11"/>
          <p:cNvSpPr/>
          <p:nvPr/>
        </p:nvSpPr>
        <p:spPr>
          <a:xfrm>
            <a:off x="548640" y="5266944"/>
            <a:ext cx="10543032" cy="1325880"/>
          </a:xfrm>
          <a:prstGeom prst="roundRect">
            <a:avLst>
              <a:gd name="adj" fmla="val 4828"/>
            </a:avLst>
          </a:prstGeom>
          <a:solidFill>
            <a:srgbClr val="F4EDE3"/>
          </a:solidFill>
          <a:ln/>
        </p:spPr>
        <p:txBody>
          <a:bodyPr/>
          <a:lstStyle/>
          <a:p>
            <a:endParaRPr lang="en-IN"/>
          </a:p>
        </p:txBody>
      </p:sp>
      <p:sp>
        <p:nvSpPr>
          <p:cNvPr id="17" name="Shape 12"/>
          <p:cNvSpPr/>
          <p:nvPr/>
        </p:nvSpPr>
        <p:spPr>
          <a:xfrm>
            <a:off x="777240" y="5586984"/>
            <a:ext cx="685800" cy="685800"/>
          </a:xfrm>
          <a:prstGeom prst="ellipse">
            <a:avLst/>
          </a:prstGeom>
          <a:solidFill>
            <a:srgbClr val="BD933F"/>
          </a:solidFill>
          <a:ln/>
        </p:spPr>
        <p:txBody>
          <a:bodyPr/>
          <a:lstStyle/>
          <a:p>
            <a:endParaRPr lang="en-IN"/>
          </a:p>
        </p:txBody>
      </p:sp>
      <p:pic>
        <p:nvPicPr>
          <p:cNvPr id="18" name="Image 3" descr="/tmp/claude-0/-home-claude/d7410d37-77f0-5a1e-9751-7a1d52b9708e/scratchpad/work/assets/icon_construction.png"/>
          <p:cNvPicPr>
            <a:picLocks noChangeAspect="1"/>
          </p:cNvPicPr>
          <p:nvPr/>
        </p:nvPicPr>
        <p:blipFill>
          <a:blip r:embed="rId5"/>
          <a:stretch>
            <a:fillRect/>
          </a:stretch>
        </p:blipFill>
        <p:spPr>
          <a:xfrm>
            <a:off x="873252" y="5682996"/>
            <a:ext cx="493776" cy="493776"/>
          </a:xfrm>
          <a:prstGeom prst="rect">
            <a:avLst/>
          </a:prstGeom>
        </p:spPr>
      </p:pic>
      <p:sp>
        <p:nvSpPr>
          <p:cNvPr id="19" name="Text 13"/>
          <p:cNvSpPr txBox="1"/>
          <p:nvPr/>
        </p:nvSpPr>
        <p:spPr>
          <a:xfrm>
            <a:off x="1691640" y="5376672"/>
            <a:ext cx="8622792" cy="365760"/>
          </a:xfrm>
          <a:prstGeom prst="rect">
            <a:avLst/>
          </a:prstGeom>
          <a:noFill/>
          <a:ln/>
        </p:spPr>
        <p:txBody>
          <a:bodyPr wrap="square" lIns="0" tIns="0" rIns="0" bIns="0" rtlCol="0" anchor="ctr"/>
          <a:lstStyle/>
          <a:p>
            <a:pPr marL="0" indent="0">
              <a:buNone/>
            </a:pPr>
            <a:r>
              <a:rPr lang="en-US" sz="1500" b="1" dirty="0">
                <a:solidFill>
                  <a:srgbClr val="1C2620"/>
                </a:solidFill>
                <a:latin typeface="Cambria" pitchFamily="34" charset="0"/>
                <a:ea typeface="Cambria" pitchFamily="34" charset="-122"/>
                <a:cs typeface="Cambria" pitchFamily="34" charset="-120"/>
              </a:rPr>
              <a:t>6.  Cement — RCM in the Month of Receipt</a:t>
            </a:r>
            <a:endParaRPr lang="en-US" sz="1500" dirty="0"/>
          </a:p>
        </p:txBody>
      </p:sp>
      <p:sp>
        <p:nvSpPr>
          <p:cNvPr id="20" name="Text 14"/>
          <p:cNvSpPr txBox="1"/>
          <p:nvPr/>
        </p:nvSpPr>
        <p:spPr>
          <a:xfrm>
            <a:off x="1691640" y="5742432"/>
            <a:ext cx="8622792" cy="777240"/>
          </a:xfrm>
          <a:prstGeom prst="rect">
            <a:avLst/>
          </a:prstGeom>
          <a:noFill/>
          <a:ln/>
        </p:spPr>
        <p:txBody>
          <a:bodyPr wrap="square" lIns="0" tIns="0" rIns="0" bIns="0" rtlCol="0" anchor="ctr"/>
          <a:lstStyle/>
          <a:p>
            <a:pPr marL="0" indent="0">
              <a:lnSpc>
                <a:spcPct val="112000"/>
              </a:lnSpc>
              <a:buNone/>
            </a:pPr>
            <a:r>
              <a:rPr lang="en-US" sz="1250" dirty="0">
                <a:solidFill>
                  <a:srgbClr val="6B6355"/>
                </a:solidFill>
                <a:latin typeface="Calibri" pitchFamily="34" charset="0"/>
                <a:ea typeface="Calibri" pitchFamily="34" charset="-122"/>
                <a:cs typeface="Calibri" pitchFamily="34" charset="-120"/>
              </a:rPr>
              <a:t>If CEMENT (Chapter Heading 2523) is received from an UNREGISTERED person: the promoter pays GST at the applicable rate under REVERSE CHARGE in the MONTH OF RECEIPT itself — no deferral to year-end. This prevents a cash-flow advantage from unregistered cement dealers.</a:t>
            </a:r>
            <a:endParaRPr lang="en-US" sz="1250" dirty="0"/>
          </a:p>
        </p:txBody>
      </p:sp>
      <p:sp>
        <p:nvSpPr>
          <p:cNvPr id="21" name="Text 15"/>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20</a:t>
            </a:r>
            <a:endParaRPr lang="en-US" sz="1100" dirty="0"/>
          </a:p>
        </p:txBody>
      </p:sp>
      <p:pic>
        <p:nvPicPr>
          <p:cNvPr id="23" name="Picture 22">
            <a:extLst>
              <a:ext uri="{FF2B5EF4-FFF2-40B4-BE49-F238E27FC236}">
                <a16:creationId xmlns:a16="http://schemas.microsoft.com/office/drawing/2014/main" id="{68B46395-D2CE-4C96-2472-EE9C41468CA1}"/>
              </a:ext>
            </a:extLst>
          </p:cNvPr>
          <p:cNvPicPr>
            <a:picLocks noChangeAspect="1"/>
          </p:cNvPicPr>
          <p:nvPr/>
        </p:nvPicPr>
        <p:blipFill>
          <a:blip r:embed="rId6"/>
          <a:stretch>
            <a:fillRect/>
          </a:stretch>
        </p:blipFill>
        <p:spPr>
          <a:xfrm>
            <a:off x="10424160" y="40862"/>
            <a:ext cx="1643063" cy="125901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txBox="1"/>
          <p:nvPr/>
        </p:nvSpPr>
        <p:spPr>
          <a:xfrm>
            <a:off x="548640" y="384048"/>
            <a:ext cx="8778240" cy="320040"/>
          </a:xfrm>
          <a:prstGeom prst="rect">
            <a:avLst/>
          </a:prstGeom>
          <a:noFill/>
          <a:ln/>
        </p:spPr>
        <p:txBody>
          <a:bodyPr wrap="square" lIns="0" tIns="0" rIns="0" bIns="0" rtlCol="0" anchor="ctr"/>
          <a:lstStyle/>
          <a:p>
            <a:pPr marL="0" indent="0" algn="l">
              <a:buNone/>
            </a:pPr>
            <a:r>
              <a:rPr lang="en-US" sz="1650" b="1" kern="0" spc="200" dirty="0">
                <a:solidFill>
                  <a:srgbClr val="BD933F"/>
                </a:solidFill>
                <a:latin typeface="Calibri" pitchFamily="34" charset="0"/>
                <a:ea typeface="Calibri" pitchFamily="34" charset="-122"/>
                <a:cs typeface="Calibri" pitchFamily="34" charset="-120"/>
              </a:rPr>
              <a:t>DEVELOPMENT RIGHTS &amp; FSI / TDR</a:t>
            </a:r>
            <a:endParaRPr lang="en-US" sz="1650" dirty="0"/>
          </a:p>
        </p:txBody>
      </p:sp>
      <p:sp>
        <p:nvSpPr>
          <p:cNvPr id="5" name="Text 2"/>
          <p:cNvSpPr txBox="1"/>
          <p:nvPr/>
        </p:nvSpPr>
        <p:spPr>
          <a:xfrm>
            <a:off x="548640" y="713232"/>
            <a:ext cx="9692640" cy="822960"/>
          </a:xfrm>
          <a:prstGeom prst="rect">
            <a:avLst/>
          </a:prstGeom>
          <a:noFill/>
          <a:ln/>
        </p:spPr>
        <p:txBody>
          <a:bodyPr wrap="square" lIns="0" tIns="0" rIns="0" bIns="0" rtlCol="0" anchor="ctr"/>
          <a:lstStyle/>
          <a:p>
            <a:pPr marL="0" indent="0" algn="l">
              <a:buNone/>
            </a:pPr>
            <a:r>
              <a:rPr lang="en-US" sz="3300" b="1" dirty="0">
                <a:solidFill>
                  <a:srgbClr val="1C2620"/>
                </a:solidFill>
                <a:latin typeface="Cambria" pitchFamily="34" charset="0"/>
                <a:ea typeface="Cambria" pitchFamily="34" charset="-122"/>
                <a:cs typeface="Cambria" pitchFamily="34" charset="-120"/>
              </a:rPr>
              <a:t>Notification 4/2019 — Exemption with a Claw-Back</a:t>
            </a:r>
            <a:endParaRPr lang="en-US" sz="3300" dirty="0"/>
          </a:p>
        </p:txBody>
      </p:sp>
      <p:sp>
        <p:nvSpPr>
          <p:cNvPr id="6" name="Text 3"/>
          <p:cNvSpPr txBox="1"/>
          <p:nvPr/>
        </p:nvSpPr>
        <p:spPr>
          <a:xfrm>
            <a:off x="548640" y="1444752"/>
            <a:ext cx="10972800" cy="365760"/>
          </a:xfrm>
          <a:prstGeom prst="rect">
            <a:avLst/>
          </a:prstGeom>
          <a:noFill/>
          <a:ln/>
        </p:spPr>
        <p:txBody>
          <a:bodyPr wrap="square" lIns="0" tIns="0" rIns="0" bIns="0" rtlCol="0" anchor="ctr"/>
          <a:lstStyle/>
          <a:p>
            <a:pPr marL="0" indent="0">
              <a:buNone/>
            </a:pPr>
            <a:r>
              <a:rPr lang="en-US" sz="1550" i="1" dirty="0">
                <a:solidFill>
                  <a:srgbClr val="6B6355"/>
                </a:solidFill>
                <a:latin typeface="Calibri" pitchFamily="34" charset="0"/>
                <a:ea typeface="Calibri" pitchFamily="34" charset="-122"/>
                <a:cs typeface="Calibri" pitchFamily="34" charset="-120"/>
              </a:rPr>
              <a:t>Nil rate on TDR/FSI transfer &amp; long-term lease premium for residential apartments — but only up to what is booked</a:t>
            </a:r>
            <a:endParaRPr lang="en-US" sz="1550" dirty="0"/>
          </a:p>
        </p:txBody>
      </p:sp>
      <p:sp>
        <p:nvSpPr>
          <p:cNvPr id="7" name="Shape 4"/>
          <p:cNvSpPr/>
          <p:nvPr/>
        </p:nvSpPr>
        <p:spPr>
          <a:xfrm>
            <a:off x="640080" y="2103120"/>
            <a:ext cx="1234440" cy="1234440"/>
          </a:xfrm>
          <a:prstGeom prst="ellipse">
            <a:avLst/>
          </a:prstGeom>
          <a:solidFill>
            <a:srgbClr val="155B39"/>
          </a:solidFill>
          <a:ln/>
        </p:spPr>
        <p:txBody>
          <a:bodyPr/>
          <a:lstStyle/>
          <a:p>
            <a:endParaRPr/>
          </a:p>
        </p:txBody>
      </p:sp>
      <p:pic>
        <p:nvPicPr>
          <p:cNvPr id="8" name="Image 1" descr="/home/claude/gst_ppt/icons/handshake_white.png"/>
          <p:cNvPicPr>
            <a:picLocks noChangeAspect="1"/>
          </p:cNvPicPr>
          <p:nvPr/>
        </p:nvPicPr>
        <p:blipFill>
          <a:blip r:embed="rId3"/>
          <a:stretch>
            <a:fillRect/>
          </a:stretch>
        </p:blipFill>
        <p:spPr>
          <a:xfrm>
            <a:off x="917829" y="2380869"/>
            <a:ext cx="678942" cy="678942"/>
          </a:xfrm>
          <a:prstGeom prst="rect">
            <a:avLst/>
          </a:prstGeom>
        </p:spPr>
      </p:pic>
      <p:sp>
        <p:nvSpPr>
          <p:cNvPr id="9" name="Text 5"/>
          <p:cNvSpPr txBox="1"/>
          <p:nvPr/>
        </p:nvSpPr>
        <p:spPr>
          <a:xfrm>
            <a:off x="320040" y="3429000"/>
            <a:ext cx="1920240" cy="777240"/>
          </a:xfrm>
          <a:prstGeom prst="rect">
            <a:avLst/>
          </a:prstGeom>
          <a:noFill/>
          <a:ln/>
        </p:spPr>
        <p:txBody>
          <a:bodyPr wrap="square" lIns="0" tIns="0" rIns="0" bIns="0" rtlCol="0" anchor="ctr"/>
          <a:lstStyle/>
          <a:p>
            <a:pPr marL="0" indent="0" algn="ctr">
              <a:lnSpc>
                <a:spcPts val="1300"/>
              </a:lnSpc>
              <a:buNone/>
            </a:pPr>
            <a:r>
              <a:rPr lang="en-US" sz="1300" dirty="0">
                <a:solidFill>
                  <a:srgbClr val="1C2620"/>
                </a:solidFill>
                <a:latin typeface="Calibri" pitchFamily="34" charset="0"/>
                <a:ea typeface="Calibri" pitchFamily="34" charset="-122"/>
                <a:cs typeface="Calibri" pitchFamily="34" charset="-120"/>
              </a:rPr>
              <a:t>TDR / FSI transfer or</a:t>
            </a:r>
            <a:endParaRPr lang="en-US" sz="1300" dirty="0"/>
          </a:p>
          <a:p>
            <a:pPr marL="0" indent="0" algn="ctr">
              <a:lnSpc>
                <a:spcPts val="1300"/>
              </a:lnSpc>
              <a:buNone/>
            </a:pPr>
            <a:r>
              <a:rPr lang="en-US" sz="1300" dirty="0">
                <a:solidFill>
                  <a:srgbClr val="1C2620"/>
                </a:solidFill>
                <a:latin typeface="Calibri" pitchFamily="34" charset="0"/>
                <a:ea typeface="Calibri" pitchFamily="34" charset="-122"/>
                <a:cs typeface="Calibri" pitchFamily="34" charset="-120"/>
              </a:rPr>
              <a:t>long-term lease premium,</a:t>
            </a:r>
            <a:endParaRPr lang="en-US" sz="1300" dirty="0"/>
          </a:p>
          <a:p>
            <a:pPr marL="0" indent="0" algn="ctr">
              <a:lnSpc>
                <a:spcPts val="1300"/>
              </a:lnSpc>
              <a:buNone/>
            </a:pPr>
            <a:r>
              <a:rPr lang="en-US" sz="1300" dirty="0">
                <a:solidFill>
                  <a:srgbClr val="1C2620"/>
                </a:solidFill>
                <a:latin typeface="Calibri" pitchFamily="34" charset="0"/>
                <a:ea typeface="Calibri" pitchFamily="34" charset="-122"/>
                <a:cs typeface="Calibri" pitchFamily="34" charset="-120"/>
              </a:rPr>
              <a:t>for RESIDENTIAL apartments</a:t>
            </a:r>
            <a:endParaRPr lang="en-US" sz="1300" dirty="0"/>
          </a:p>
        </p:txBody>
      </p:sp>
      <p:sp>
        <p:nvSpPr>
          <p:cNvPr id="10" name="Shape 6"/>
          <p:cNvSpPr/>
          <p:nvPr/>
        </p:nvSpPr>
        <p:spPr>
          <a:xfrm>
            <a:off x="2423160" y="2514600"/>
            <a:ext cx="502920" cy="457200"/>
          </a:xfrm>
          <a:prstGeom prst="chevron">
            <a:avLst/>
          </a:prstGeom>
          <a:solidFill>
            <a:srgbClr val="BD933F"/>
          </a:solidFill>
          <a:ln/>
        </p:spPr>
        <p:txBody>
          <a:bodyPr/>
          <a:lstStyle/>
          <a:p>
            <a:endParaRPr/>
          </a:p>
        </p:txBody>
      </p:sp>
      <p:sp>
        <p:nvSpPr>
          <p:cNvPr id="11" name="Shape 7"/>
          <p:cNvSpPr/>
          <p:nvPr/>
        </p:nvSpPr>
        <p:spPr>
          <a:xfrm>
            <a:off x="3063240" y="1874520"/>
            <a:ext cx="3246120" cy="4023360"/>
          </a:xfrm>
          <a:prstGeom prst="roundRect">
            <a:avLst>
              <a:gd name="adj" fmla="val 2817"/>
            </a:avLst>
          </a:prstGeom>
          <a:solidFill>
            <a:srgbClr val="E9F1EB"/>
          </a:solidFill>
          <a:ln w="13970">
            <a:solidFill>
              <a:srgbClr val="1F7A4D"/>
            </a:solidFill>
            <a:prstDash val="solid"/>
          </a:ln>
        </p:spPr>
        <p:txBody>
          <a:bodyPr/>
          <a:lstStyle/>
          <a:p>
            <a:endParaRPr/>
          </a:p>
        </p:txBody>
      </p:sp>
      <p:sp>
        <p:nvSpPr>
          <p:cNvPr id="12" name="Shape 8"/>
          <p:cNvSpPr/>
          <p:nvPr/>
        </p:nvSpPr>
        <p:spPr>
          <a:xfrm>
            <a:off x="3291840" y="2084832"/>
            <a:ext cx="594360" cy="594360"/>
          </a:xfrm>
          <a:prstGeom prst="ellipse">
            <a:avLst/>
          </a:prstGeom>
          <a:solidFill>
            <a:srgbClr val="1F7A4D"/>
          </a:solidFill>
          <a:ln/>
        </p:spPr>
        <p:txBody>
          <a:bodyPr/>
          <a:lstStyle/>
          <a:p>
            <a:endParaRPr/>
          </a:p>
        </p:txBody>
      </p:sp>
      <p:pic>
        <p:nvPicPr>
          <p:cNvPr id="13" name="Image 2" descr="/home/claude/gst_ppt/icons/checkCircle_white.png"/>
          <p:cNvPicPr>
            <a:picLocks noChangeAspect="1"/>
          </p:cNvPicPr>
          <p:nvPr/>
        </p:nvPicPr>
        <p:blipFill>
          <a:blip r:embed="rId4"/>
          <a:stretch>
            <a:fillRect/>
          </a:stretch>
        </p:blipFill>
        <p:spPr>
          <a:xfrm>
            <a:off x="3425571" y="2218563"/>
            <a:ext cx="326898" cy="326898"/>
          </a:xfrm>
          <a:prstGeom prst="rect">
            <a:avLst/>
          </a:prstGeom>
        </p:spPr>
      </p:pic>
      <p:sp>
        <p:nvSpPr>
          <p:cNvPr id="14" name="Text 9"/>
          <p:cNvSpPr txBox="1"/>
          <p:nvPr/>
        </p:nvSpPr>
        <p:spPr>
          <a:xfrm>
            <a:off x="4023360" y="2130552"/>
            <a:ext cx="2194560" cy="365760"/>
          </a:xfrm>
          <a:prstGeom prst="rect">
            <a:avLst/>
          </a:prstGeom>
          <a:noFill/>
          <a:ln/>
        </p:spPr>
        <p:txBody>
          <a:bodyPr wrap="square" lIns="0" tIns="0" rIns="0" bIns="0" rtlCol="0" anchor="ctr"/>
          <a:lstStyle/>
          <a:p>
            <a:pPr marL="0" indent="0">
              <a:buNone/>
            </a:pPr>
            <a:r>
              <a:rPr lang="en-US" sz="1600" b="1" dirty="0">
                <a:solidFill>
                  <a:srgbClr val="1F7A4D"/>
                </a:solidFill>
                <a:latin typeface="Cambria" pitchFamily="34" charset="0"/>
                <a:ea typeface="Cambria" pitchFamily="34" charset="-122"/>
                <a:cs typeface="Cambria" pitchFamily="34" charset="-120"/>
              </a:rPr>
              <a:t>Entries 41A / 41B</a:t>
            </a:r>
            <a:endParaRPr lang="en-US" sz="1600" dirty="0"/>
          </a:p>
        </p:txBody>
      </p:sp>
      <p:sp>
        <p:nvSpPr>
          <p:cNvPr id="15" name="Text 10"/>
          <p:cNvSpPr txBox="1"/>
          <p:nvPr/>
        </p:nvSpPr>
        <p:spPr>
          <a:xfrm>
            <a:off x="3246120" y="2606040"/>
            <a:ext cx="2926080" cy="685800"/>
          </a:xfrm>
          <a:prstGeom prst="rect">
            <a:avLst/>
          </a:prstGeom>
          <a:noFill/>
          <a:ln/>
        </p:spPr>
        <p:txBody>
          <a:bodyPr wrap="square" lIns="0" tIns="0" rIns="0" bIns="0" rtlCol="0" anchor="ctr"/>
          <a:lstStyle/>
          <a:p>
            <a:pPr marL="0" indent="0" algn="ctr">
              <a:lnSpc>
                <a:spcPts val="1500"/>
              </a:lnSpc>
              <a:buNone/>
            </a:pPr>
            <a:r>
              <a:rPr lang="en-US" sz="1500" b="1" dirty="0">
                <a:solidFill>
                  <a:srgbClr val="1C2620"/>
                </a:solidFill>
                <a:latin typeface="Calibri" pitchFamily="34" charset="0"/>
                <a:ea typeface="Calibri" pitchFamily="34" charset="-122"/>
                <a:cs typeface="Calibri" pitchFamily="34" charset="-120"/>
              </a:rPr>
              <a:t>NIL RATE — booked apartments</a:t>
            </a:r>
            <a:endParaRPr lang="en-US" sz="1500" dirty="0"/>
          </a:p>
        </p:txBody>
      </p:sp>
      <p:sp>
        <p:nvSpPr>
          <p:cNvPr id="16" name="Text 11"/>
          <p:cNvSpPr txBox="1"/>
          <p:nvPr/>
        </p:nvSpPr>
        <p:spPr>
          <a:xfrm>
            <a:off x="3246120" y="3246120"/>
            <a:ext cx="2926080" cy="2514600"/>
          </a:xfrm>
          <a:prstGeom prst="rect">
            <a:avLst/>
          </a:prstGeom>
          <a:noFill/>
          <a:ln/>
        </p:spPr>
        <p:txBody>
          <a:bodyPr wrap="square" lIns="0" tIns="0" rIns="0" bIns="0" rtlCol="0" anchor="ctr"/>
          <a:lstStyle/>
          <a:p>
            <a:pPr marL="0" indent="0" algn="ctr">
              <a:lnSpc>
                <a:spcPts val="1500"/>
              </a:lnSpc>
              <a:buNone/>
            </a:pPr>
            <a:r>
              <a:rPr lang="en-US" sz="1350" dirty="0">
                <a:solidFill>
                  <a:srgbClr val="1C2620"/>
                </a:solidFill>
                <a:latin typeface="Calibri" pitchFamily="34" charset="0"/>
                <a:ea typeface="Calibri" pitchFamily="34" charset="-122"/>
                <a:cs typeface="Calibri" pitchFamily="34" charset="-120"/>
              </a:rPr>
              <a:t>An apartment is “booked” once: time of supply has occurred, at least one instalment is credited, and an allotment letter/agreement is issued — all on or before the completion/first-occupation date.</a:t>
            </a:r>
            <a:endParaRPr lang="en-US" sz="1350" dirty="0"/>
          </a:p>
        </p:txBody>
      </p:sp>
      <p:sp>
        <p:nvSpPr>
          <p:cNvPr id="17" name="Shape 12"/>
          <p:cNvSpPr/>
          <p:nvPr/>
        </p:nvSpPr>
        <p:spPr>
          <a:xfrm>
            <a:off x="6537960" y="2514600"/>
            <a:ext cx="502920" cy="457200"/>
          </a:xfrm>
          <a:prstGeom prst="chevron">
            <a:avLst/>
          </a:prstGeom>
          <a:solidFill>
            <a:srgbClr val="8C3B2E"/>
          </a:solidFill>
          <a:ln/>
        </p:spPr>
        <p:txBody>
          <a:bodyPr/>
          <a:lstStyle/>
          <a:p>
            <a:endParaRPr/>
          </a:p>
        </p:txBody>
      </p:sp>
      <p:sp>
        <p:nvSpPr>
          <p:cNvPr id="18" name="Shape 13"/>
          <p:cNvSpPr/>
          <p:nvPr/>
        </p:nvSpPr>
        <p:spPr>
          <a:xfrm>
            <a:off x="7178040" y="1874520"/>
            <a:ext cx="4434840" cy="4023360"/>
          </a:xfrm>
          <a:prstGeom prst="roundRect">
            <a:avLst>
              <a:gd name="adj" fmla="val 2273"/>
            </a:avLst>
          </a:prstGeom>
          <a:solidFill>
            <a:srgbClr val="F7E9E6"/>
          </a:solidFill>
          <a:ln w="13970">
            <a:solidFill>
              <a:srgbClr val="8C3B2E"/>
            </a:solidFill>
            <a:prstDash val="solid"/>
          </a:ln>
        </p:spPr>
        <p:txBody>
          <a:bodyPr/>
          <a:lstStyle/>
          <a:p>
            <a:endParaRPr/>
          </a:p>
        </p:txBody>
      </p:sp>
      <p:sp>
        <p:nvSpPr>
          <p:cNvPr id="19" name="Shape 14"/>
          <p:cNvSpPr/>
          <p:nvPr/>
        </p:nvSpPr>
        <p:spPr>
          <a:xfrm>
            <a:off x="7406640" y="2084832"/>
            <a:ext cx="594360" cy="594360"/>
          </a:xfrm>
          <a:prstGeom prst="ellipse">
            <a:avLst/>
          </a:prstGeom>
          <a:solidFill>
            <a:srgbClr val="8C3B2E"/>
          </a:solidFill>
          <a:ln/>
        </p:spPr>
        <p:txBody>
          <a:bodyPr/>
          <a:lstStyle/>
          <a:p>
            <a:endParaRPr/>
          </a:p>
        </p:txBody>
      </p:sp>
      <p:pic>
        <p:nvPicPr>
          <p:cNvPr id="20" name="Image 3" descr="/home/claude/gst_ppt/icons/timesCircle_white.png"/>
          <p:cNvPicPr>
            <a:picLocks noChangeAspect="1"/>
          </p:cNvPicPr>
          <p:nvPr/>
        </p:nvPicPr>
        <p:blipFill>
          <a:blip r:embed="rId5"/>
          <a:stretch>
            <a:fillRect/>
          </a:stretch>
        </p:blipFill>
        <p:spPr>
          <a:xfrm>
            <a:off x="7540371" y="2218563"/>
            <a:ext cx="326898" cy="326898"/>
          </a:xfrm>
          <a:prstGeom prst="rect">
            <a:avLst/>
          </a:prstGeom>
        </p:spPr>
      </p:pic>
      <p:sp>
        <p:nvSpPr>
          <p:cNvPr id="21" name="Text 15"/>
          <p:cNvSpPr txBox="1"/>
          <p:nvPr/>
        </p:nvSpPr>
        <p:spPr>
          <a:xfrm>
            <a:off x="8138160" y="2084832"/>
            <a:ext cx="3291840" cy="502920"/>
          </a:xfrm>
          <a:prstGeom prst="rect">
            <a:avLst/>
          </a:prstGeom>
          <a:noFill/>
          <a:ln/>
        </p:spPr>
        <p:txBody>
          <a:bodyPr wrap="square" lIns="0" tIns="0" rIns="0" bIns="0" rtlCol="0" anchor="ctr"/>
          <a:lstStyle/>
          <a:p>
            <a:pPr marL="0" indent="0">
              <a:lnSpc>
                <a:spcPts val="1500"/>
              </a:lnSpc>
              <a:buNone/>
            </a:pPr>
            <a:r>
              <a:rPr lang="en-US" sz="1550" b="1" dirty="0">
                <a:solidFill>
                  <a:srgbClr val="8C3B2E"/>
                </a:solidFill>
                <a:latin typeface="Cambria" pitchFamily="34" charset="0"/>
                <a:ea typeface="Cambria" pitchFamily="34" charset="-122"/>
                <a:cs typeface="Cambria" pitchFamily="34" charset="-120"/>
              </a:rPr>
              <a:t>Un-booked at Completion / First Occupation</a:t>
            </a:r>
            <a:endParaRPr lang="en-US" sz="1550" dirty="0"/>
          </a:p>
        </p:txBody>
      </p:sp>
      <p:sp>
        <p:nvSpPr>
          <p:cNvPr id="22" name="Text 16"/>
          <p:cNvSpPr txBox="1"/>
          <p:nvPr/>
        </p:nvSpPr>
        <p:spPr>
          <a:xfrm>
            <a:off x="7406640" y="2743200"/>
            <a:ext cx="3977640" cy="868680"/>
          </a:xfrm>
          <a:prstGeom prst="rect">
            <a:avLst/>
          </a:prstGeom>
          <a:noFill/>
          <a:ln/>
        </p:spPr>
        <p:txBody>
          <a:bodyPr wrap="square" lIns="0" tIns="0" rIns="0" bIns="0" rtlCol="0" anchor="ctr"/>
          <a:lstStyle/>
          <a:p>
            <a:pPr marL="0" indent="0">
              <a:lnSpc>
                <a:spcPts val="1500"/>
              </a:lnSpc>
              <a:buNone/>
            </a:pPr>
            <a:r>
              <a:rPr lang="en-US" sz="1400" dirty="0">
                <a:solidFill>
                  <a:srgbClr val="1C2620"/>
                </a:solidFill>
                <a:latin typeface="Calibri" pitchFamily="34" charset="0"/>
                <a:ea typeface="Calibri" pitchFamily="34" charset="-122"/>
                <a:cs typeface="Calibri" pitchFamily="34" charset="-120"/>
              </a:rPr>
              <a:t>Promoter pays GST on reverse charge, on the proportionate value attributable to unbooked residential apartments.</a:t>
            </a:r>
            <a:endParaRPr lang="en-US" sz="1400" dirty="0"/>
          </a:p>
        </p:txBody>
      </p:sp>
      <p:sp>
        <p:nvSpPr>
          <p:cNvPr id="23" name="Shape 17"/>
          <p:cNvSpPr/>
          <p:nvPr/>
        </p:nvSpPr>
        <p:spPr>
          <a:xfrm>
            <a:off x="7406640" y="3657600"/>
            <a:ext cx="1828800" cy="1051560"/>
          </a:xfrm>
          <a:prstGeom prst="roundRect">
            <a:avLst>
              <a:gd name="adj" fmla="val 6957"/>
            </a:avLst>
          </a:prstGeom>
          <a:solidFill>
            <a:srgbClr val="FFFFFF"/>
          </a:solidFill>
          <a:ln w="9525">
            <a:solidFill>
              <a:srgbClr val="8C3B2E"/>
            </a:solidFill>
            <a:prstDash val="solid"/>
          </a:ln>
        </p:spPr>
        <p:txBody>
          <a:bodyPr/>
          <a:lstStyle/>
          <a:p>
            <a:endParaRPr/>
          </a:p>
        </p:txBody>
      </p:sp>
      <p:sp>
        <p:nvSpPr>
          <p:cNvPr id="24" name="Text 18"/>
          <p:cNvSpPr txBox="1"/>
          <p:nvPr/>
        </p:nvSpPr>
        <p:spPr>
          <a:xfrm>
            <a:off x="7406640" y="3730752"/>
            <a:ext cx="1828800" cy="502920"/>
          </a:xfrm>
          <a:prstGeom prst="rect">
            <a:avLst/>
          </a:prstGeom>
          <a:noFill/>
          <a:ln/>
        </p:spPr>
        <p:txBody>
          <a:bodyPr wrap="square" lIns="0" tIns="0" rIns="0" bIns="0" rtlCol="0" anchor="ctr"/>
          <a:lstStyle/>
          <a:p>
            <a:pPr marL="0" indent="0" algn="ctr">
              <a:buNone/>
            </a:pPr>
            <a:r>
              <a:rPr lang="en-US" sz="2700" b="1" dirty="0">
                <a:solidFill>
                  <a:srgbClr val="8C3B2E"/>
                </a:solidFill>
                <a:latin typeface="Cambria" pitchFamily="34" charset="0"/>
                <a:ea typeface="Cambria" pitchFamily="34" charset="-122"/>
                <a:cs typeface="Cambria" pitchFamily="34" charset="-120"/>
              </a:rPr>
              <a:t>0.5%</a:t>
            </a:r>
            <a:endParaRPr lang="en-US" sz="2700" dirty="0"/>
          </a:p>
        </p:txBody>
      </p:sp>
      <p:sp>
        <p:nvSpPr>
          <p:cNvPr id="25" name="Text 19"/>
          <p:cNvSpPr txBox="1"/>
          <p:nvPr/>
        </p:nvSpPr>
        <p:spPr>
          <a:xfrm>
            <a:off x="7498080" y="4251960"/>
            <a:ext cx="1645920" cy="411480"/>
          </a:xfrm>
          <a:prstGeom prst="rect">
            <a:avLst/>
          </a:prstGeom>
          <a:noFill/>
          <a:ln/>
        </p:spPr>
        <p:txBody>
          <a:bodyPr wrap="square" lIns="0" tIns="0" rIns="0" bIns="0" rtlCol="0" anchor="ctr"/>
          <a:lstStyle/>
          <a:p>
            <a:pPr marL="0" indent="0" algn="ctr">
              <a:lnSpc>
                <a:spcPts val="1100"/>
              </a:lnSpc>
              <a:buNone/>
            </a:pPr>
            <a:r>
              <a:rPr lang="en-US" sz="1050" dirty="0">
                <a:solidFill>
                  <a:srgbClr val="6B6355"/>
                </a:solidFill>
                <a:latin typeface="Calibri" pitchFamily="34" charset="0"/>
                <a:ea typeface="Calibri" pitchFamily="34" charset="-122"/>
                <a:cs typeface="Calibri" pitchFamily="34" charset="-120"/>
              </a:rPr>
              <a:t>cap — unbooked AFFORDABLE apartments</a:t>
            </a:r>
            <a:endParaRPr lang="en-US" sz="1050" dirty="0"/>
          </a:p>
        </p:txBody>
      </p:sp>
      <p:sp>
        <p:nvSpPr>
          <p:cNvPr id="26" name="Shape 20"/>
          <p:cNvSpPr/>
          <p:nvPr/>
        </p:nvSpPr>
        <p:spPr>
          <a:xfrm>
            <a:off x="9464040" y="3657600"/>
            <a:ext cx="1965960" cy="1051560"/>
          </a:xfrm>
          <a:prstGeom prst="roundRect">
            <a:avLst>
              <a:gd name="adj" fmla="val 6957"/>
            </a:avLst>
          </a:prstGeom>
          <a:solidFill>
            <a:srgbClr val="FFFFFF"/>
          </a:solidFill>
          <a:ln w="9525">
            <a:solidFill>
              <a:srgbClr val="8C3B2E"/>
            </a:solidFill>
            <a:prstDash val="solid"/>
          </a:ln>
        </p:spPr>
        <p:txBody>
          <a:bodyPr/>
          <a:lstStyle/>
          <a:p>
            <a:endParaRPr/>
          </a:p>
        </p:txBody>
      </p:sp>
      <p:sp>
        <p:nvSpPr>
          <p:cNvPr id="27" name="Text 21"/>
          <p:cNvSpPr txBox="1"/>
          <p:nvPr/>
        </p:nvSpPr>
        <p:spPr>
          <a:xfrm>
            <a:off x="9464040" y="3730752"/>
            <a:ext cx="1965960" cy="502920"/>
          </a:xfrm>
          <a:prstGeom prst="rect">
            <a:avLst/>
          </a:prstGeom>
          <a:noFill/>
          <a:ln/>
        </p:spPr>
        <p:txBody>
          <a:bodyPr wrap="square" lIns="0" tIns="0" rIns="0" bIns="0" rtlCol="0" anchor="ctr"/>
          <a:lstStyle/>
          <a:p>
            <a:pPr marL="0" indent="0" algn="ctr">
              <a:buNone/>
            </a:pPr>
            <a:r>
              <a:rPr lang="en-US" sz="2700" b="1" dirty="0">
                <a:solidFill>
                  <a:srgbClr val="8C3B2E"/>
                </a:solidFill>
                <a:latin typeface="Cambria" pitchFamily="34" charset="0"/>
                <a:ea typeface="Cambria" pitchFamily="34" charset="-122"/>
                <a:cs typeface="Cambria" pitchFamily="34" charset="-120"/>
              </a:rPr>
              <a:t>2.5%</a:t>
            </a:r>
            <a:endParaRPr lang="en-US" sz="2700" dirty="0"/>
          </a:p>
        </p:txBody>
      </p:sp>
      <p:sp>
        <p:nvSpPr>
          <p:cNvPr id="28" name="Text 22"/>
          <p:cNvSpPr txBox="1"/>
          <p:nvPr/>
        </p:nvSpPr>
        <p:spPr>
          <a:xfrm>
            <a:off x="9555480" y="4251960"/>
            <a:ext cx="1783080" cy="411480"/>
          </a:xfrm>
          <a:prstGeom prst="rect">
            <a:avLst/>
          </a:prstGeom>
          <a:noFill/>
          <a:ln/>
        </p:spPr>
        <p:txBody>
          <a:bodyPr wrap="square" lIns="0" tIns="0" rIns="0" bIns="0" rtlCol="0" anchor="ctr"/>
          <a:lstStyle/>
          <a:p>
            <a:pPr marL="0" indent="0" algn="ctr">
              <a:lnSpc>
                <a:spcPts val="1100"/>
              </a:lnSpc>
              <a:buNone/>
            </a:pPr>
            <a:r>
              <a:rPr lang="en-US" sz="1050" dirty="0">
                <a:solidFill>
                  <a:srgbClr val="6B6355"/>
                </a:solidFill>
                <a:latin typeface="Calibri" pitchFamily="34" charset="0"/>
                <a:ea typeface="Calibri" pitchFamily="34" charset="-122"/>
                <a:cs typeface="Calibri" pitchFamily="34" charset="-120"/>
              </a:rPr>
              <a:t>cap — unbooked OTHER residential apartments</a:t>
            </a:r>
            <a:endParaRPr lang="en-US" sz="1050" dirty="0"/>
          </a:p>
        </p:txBody>
      </p:sp>
      <p:sp>
        <p:nvSpPr>
          <p:cNvPr id="29" name="Text 23"/>
          <p:cNvSpPr txBox="1"/>
          <p:nvPr/>
        </p:nvSpPr>
        <p:spPr>
          <a:xfrm>
            <a:off x="7406640" y="4846320"/>
            <a:ext cx="4206240" cy="868680"/>
          </a:xfrm>
          <a:prstGeom prst="rect">
            <a:avLst/>
          </a:prstGeom>
          <a:noFill/>
          <a:ln/>
        </p:spPr>
        <p:txBody>
          <a:bodyPr wrap="square" lIns="0" tIns="0" rIns="0" bIns="0" rtlCol="0" anchor="ctr"/>
          <a:lstStyle/>
          <a:p>
            <a:pPr marL="0" indent="0">
              <a:lnSpc>
                <a:spcPts val="1400"/>
              </a:lnSpc>
              <a:buNone/>
            </a:pPr>
            <a:r>
              <a:rPr lang="en-US" sz="1300" i="1" dirty="0">
                <a:solidFill>
                  <a:srgbClr val="6B6355"/>
                </a:solidFill>
                <a:latin typeface="Calibri" pitchFamily="34" charset="0"/>
                <a:ea typeface="Calibri" pitchFamily="34" charset="-122"/>
                <a:cs typeface="Calibri" pitchFamily="34" charset="-120"/>
              </a:rPr>
              <a:t>Liability trigger: same as Notification 6/2019 — the date of completion certificate or first occupation, whichever is earlier.</a:t>
            </a:r>
            <a:endParaRPr lang="en-US" sz="1300" dirty="0"/>
          </a:p>
        </p:txBody>
      </p:sp>
      <p:pic>
        <p:nvPicPr>
          <p:cNvPr id="30" name="Picture 29">
            <a:extLst>
              <a:ext uri="{FF2B5EF4-FFF2-40B4-BE49-F238E27FC236}">
                <a16:creationId xmlns:a16="http://schemas.microsoft.com/office/drawing/2014/main" id="{F75374CD-7B96-128D-15D0-BE7DFF869DC0}"/>
              </a:ext>
            </a:extLst>
          </p:cNvPr>
          <p:cNvPicPr>
            <a:picLocks noChangeAspect="1"/>
          </p:cNvPicPr>
          <p:nvPr/>
        </p:nvPicPr>
        <p:blipFill>
          <a:blip r:embed="rId6"/>
          <a:stretch>
            <a:fillRect/>
          </a:stretch>
        </p:blipFill>
        <p:spPr>
          <a:xfrm>
            <a:off x="10424160" y="40862"/>
            <a:ext cx="1643063" cy="1259015"/>
          </a:xfrm>
          <a:prstGeom prst="rect">
            <a:avLst/>
          </a:prstGeom>
        </p:spPr>
      </p:pic>
      <p:sp>
        <p:nvSpPr>
          <p:cNvPr id="32" name="TextBox 31">
            <a:extLst>
              <a:ext uri="{FF2B5EF4-FFF2-40B4-BE49-F238E27FC236}">
                <a16:creationId xmlns:a16="http://schemas.microsoft.com/office/drawing/2014/main" id="{5E2FCF77-7D67-758D-0180-4FAB59D8243D}"/>
              </a:ext>
            </a:extLst>
          </p:cNvPr>
          <p:cNvSpPr txBox="1"/>
          <p:nvPr/>
        </p:nvSpPr>
        <p:spPr>
          <a:xfrm>
            <a:off x="3370422" y="6537960"/>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61904" y="201168"/>
            <a:ext cx="1271016" cy="614732"/>
          </a:xfrm>
          <a:prstGeom prst="roundRect">
            <a:avLst>
              <a:gd name="adj" fmla="val 8925"/>
            </a:avLst>
          </a:prstGeom>
          <a:solidFill>
            <a:srgbClr val="FFFFFF"/>
          </a:solidFill>
          <a:ln w="9525">
            <a:solidFill>
              <a:srgbClr val="BD933F"/>
            </a:solidFill>
            <a:prstDash val="solid"/>
          </a:ln>
        </p:spPr>
        <p:txBody>
          <a:bodyPr/>
          <a:lstStyle/>
          <a:p>
            <a:endParaRPr/>
          </a:p>
        </p:txBody>
      </p:sp>
      <p:sp>
        <p:nvSpPr>
          <p:cNvPr id="4" name="Text 1"/>
          <p:cNvSpPr txBox="1"/>
          <p:nvPr/>
        </p:nvSpPr>
        <p:spPr>
          <a:xfrm>
            <a:off x="548640" y="384048"/>
            <a:ext cx="8778240" cy="320040"/>
          </a:xfrm>
          <a:prstGeom prst="rect">
            <a:avLst/>
          </a:prstGeom>
          <a:noFill/>
          <a:ln/>
        </p:spPr>
        <p:txBody>
          <a:bodyPr wrap="square" lIns="0" tIns="0" rIns="0" bIns="0" rtlCol="0" anchor="ctr"/>
          <a:lstStyle/>
          <a:p>
            <a:pPr marL="0" indent="0" algn="l">
              <a:buNone/>
            </a:pPr>
            <a:r>
              <a:rPr lang="en-US" sz="1650" b="1" kern="0" spc="200" dirty="0">
                <a:solidFill>
                  <a:srgbClr val="BD933F"/>
                </a:solidFill>
                <a:latin typeface="Calibri" pitchFamily="34" charset="0"/>
                <a:ea typeface="Calibri" pitchFamily="34" charset="-122"/>
                <a:cs typeface="Calibri" pitchFamily="34" charset="-120"/>
              </a:rPr>
              <a:t>REVERSE CHARGE ON TDR / FSI / LEASE</a:t>
            </a:r>
            <a:endParaRPr lang="en-US" sz="1650" dirty="0"/>
          </a:p>
        </p:txBody>
      </p:sp>
      <p:sp>
        <p:nvSpPr>
          <p:cNvPr id="5" name="Text 2"/>
          <p:cNvSpPr txBox="1"/>
          <p:nvPr/>
        </p:nvSpPr>
        <p:spPr>
          <a:xfrm>
            <a:off x="548640" y="713232"/>
            <a:ext cx="9692640" cy="822960"/>
          </a:xfrm>
          <a:prstGeom prst="rect">
            <a:avLst/>
          </a:prstGeom>
          <a:noFill/>
          <a:ln/>
        </p:spPr>
        <p:txBody>
          <a:bodyPr wrap="square" lIns="0" tIns="0" rIns="0" bIns="0" rtlCol="0" anchor="ctr"/>
          <a:lstStyle/>
          <a:p>
            <a:pPr marL="0" indent="0" algn="l">
              <a:buNone/>
            </a:pPr>
            <a:r>
              <a:rPr lang="en-US" sz="3300" b="1" dirty="0">
                <a:solidFill>
                  <a:srgbClr val="1C2620"/>
                </a:solidFill>
                <a:latin typeface="Cambria" pitchFamily="34" charset="0"/>
                <a:ea typeface="Cambria" pitchFamily="34" charset="-122"/>
                <a:cs typeface="Cambria" pitchFamily="34" charset="-120"/>
              </a:rPr>
              <a:t>Notifications 5/2019 &amp; 6/2019</a:t>
            </a:r>
            <a:endParaRPr lang="en-US" sz="3300" dirty="0"/>
          </a:p>
        </p:txBody>
      </p:sp>
      <p:sp>
        <p:nvSpPr>
          <p:cNvPr id="6" name="Text 3"/>
          <p:cNvSpPr txBox="1"/>
          <p:nvPr/>
        </p:nvSpPr>
        <p:spPr>
          <a:xfrm>
            <a:off x="548640" y="1444752"/>
            <a:ext cx="5760720" cy="365760"/>
          </a:xfrm>
          <a:prstGeom prst="rect">
            <a:avLst/>
          </a:prstGeom>
          <a:noFill/>
          <a:ln/>
        </p:spPr>
        <p:txBody>
          <a:bodyPr wrap="square" lIns="0" tIns="0" rIns="0" bIns="0" rtlCol="0" anchor="ctr"/>
          <a:lstStyle/>
          <a:p>
            <a:pPr marL="0" indent="0">
              <a:buNone/>
            </a:pPr>
            <a:r>
              <a:rPr lang="en-US" sz="1550" i="1" dirty="0">
                <a:solidFill>
                  <a:srgbClr val="6B6355"/>
                </a:solidFill>
                <a:latin typeface="Calibri" pitchFamily="34" charset="0"/>
                <a:ea typeface="Calibri" pitchFamily="34" charset="-122"/>
                <a:cs typeface="Calibri" pitchFamily="34" charset="-120"/>
              </a:rPr>
              <a:t>New RCM entries inserted into Notification 13/2017-CT(Rate)</a:t>
            </a:r>
            <a:endParaRPr lang="en-US" sz="1550" dirty="0"/>
          </a:p>
        </p:txBody>
      </p:sp>
      <p:sp>
        <p:nvSpPr>
          <p:cNvPr id="7" name="Shape 4"/>
          <p:cNvSpPr/>
          <p:nvPr/>
        </p:nvSpPr>
        <p:spPr>
          <a:xfrm>
            <a:off x="548640" y="1965960"/>
            <a:ext cx="5760720" cy="1417320"/>
          </a:xfrm>
          <a:prstGeom prst="roundRect">
            <a:avLst>
              <a:gd name="adj" fmla="val 6452"/>
            </a:avLst>
          </a:prstGeom>
          <a:solidFill>
            <a:srgbClr val="F4EDE0"/>
          </a:solidFill>
          <a:ln w="15875">
            <a:solidFill>
              <a:srgbClr val="155B39"/>
            </a:solidFill>
            <a:prstDash val="solid"/>
          </a:ln>
        </p:spPr>
        <p:txBody>
          <a:bodyPr/>
          <a:lstStyle/>
          <a:p>
            <a:endParaRPr/>
          </a:p>
        </p:txBody>
      </p:sp>
      <p:sp>
        <p:nvSpPr>
          <p:cNvPr id="8" name="Shape 5"/>
          <p:cNvSpPr/>
          <p:nvPr/>
        </p:nvSpPr>
        <p:spPr>
          <a:xfrm>
            <a:off x="731520" y="2130552"/>
            <a:ext cx="1051560" cy="365760"/>
          </a:xfrm>
          <a:prstGeom prst="roundRect">
            <a:avLst>
              <a:gd name="adj" fmla="val 15000"/>
            </a:avLst>
          </a:prstGeom>
          <a:solidFill>
            <a:srgbClr val="155B39"/>
          </a:solidFill>
          <a:ln/>
        </p:spPr>
        <p:txBody>
          <a:bodyPr/>
          <a:lstStyle/>
          <a:p>
            <a:endParaRPr/>
          </a:p>
        </p:txBody>
      </p:sp>
      <p:sp>
        <p:nvSpPr>
          <p:cNvPr id="9" name="Text 6"/>
          <p:cNvSpPr txBox="1"/>
          <p:nvPr/>
        </p:nvSpPr>
        <p:spPr>
          <a:xfrm>
            <a:off x="731520" y="2130552"/>
            <a:ext cx="1051560" cy="365760"/>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Entry 5B</a:t>
            </a:r>
            <a:endParaRPr lang="en-US" sz="1450" dirty="0"/>
          </a:p>
        </p:txBody>
      </p:sp>
      <p:sp>
        <p:nvSpPr>
          <p:cNvPr id="10" name="Text 7"/>
          <p:cNvSpPr txBox="1"/>
          <p:nvPr/>
        </p:nvSpPr>
        <p:spPr>
          <a:xfrm>
            <a:off x="1920240" y="2103120"/>
            <a:ext cx="4297680" cy="1188720"/>
          </a:xfrm>
          <a:prstGeom prst="rect">
            <a:avLst/>
          </a:prstGeom>
          <a:noFill/>
          <a:ln/>
        </p:spPr>
        <p:txBody>
          <a:bodyPr wrap="square" lIns="0" tIns="0" rIns="0" bIns="0" rtlCol="0" anchor="ctr"/>
          <a:lstStyle/>
          <a:p>
            <a:pPr marL="0" indent="0">
              <a:lnSpc>
                <a:spcPts val="1500"/>
              </a:lnSpc>
              <a:buNone/>
            </a:pPr>
            <a:r>
              <a:rPr lang="en-US" sz="1450" dirty="0">
                <a:solidFill>
                  <a:srgbClr val="1C2620"/>
                </a:solidFill>
                <a:latin typeface="Calibri" pitchFamily="34" charset="0"/>
                <a:ea typeface="Calibri" pitchFamily="34" charset="-122"/>
                <a:cs typeface="Calibri" pitchFamily="34" charset="-120"/>
              </a:rPr>
              <a:t>Transfer of Development Rights or FSI (incl. additional FSI) for construction of a project by a promoter</a:t>
            </a:r>
            <a:endParaRPr lang="en-US" sz="1450" dirty="0"/>
          </a:p>
        </p:txBody>
      </p:sp>
      <p:sp>
        <p:nvSpPr>
          <p:cNvPr id="11" name="Shape 8"/>
          <p:cNvSpPr/>
          <p:nvPr/>
        </p:nvSpPr>
        <p:spPr>
          <a:xfrm>
            <a:off x="548640" y="3566160"/>
            <a:ext cx="5760720" cy="1417320"/>
          </a:xfrm>
          <a:prstGeom prst="roundRect">
            <a:avLst>
              <a:gd name="adj" fmla="val 6452"/>
            </a:avLst>
          </a:prstGeom>
          <a:solidFill>
            <a:srgbClr val="F4EDE0"/>
          </a:solidFill>
          <a:ln w="15875">
            <a:solidFill>
              <a:srgbClr val="8C3B2E"/>
            </a:solidFill>
            <a:prstDash val="solid"/>
          </a:ln>
        </p:spPr>
        <p:txBody>
          <a:bodyPr/>
          <a:lstStyle/>
          <a:p>
            <a:endParaRPr/>
          </a:p>
        </p:txBody>
      </p:sp>
      <p:sp>
        <p:nvSpPr>
          <p:cNvPr id="12" name="Shape 9"/>
          <p:cNvSpPr/>
          <p:nvPr/>
        </p:nvSpPr>
        <p:spPr>
          <a:xfrm>
            <a:off x="731520" y="3730752"/>
            <a:ext cx="1051560" cy="365760"/>
          </a:xfrm>
          <a:prstGeom prst="roundRect">
            <a:avLst>
              <a:gd name="adj" fmla="val 15000"/>
            </a:avLst>
          </a:prstGeom>
          <a:solidFill>
            <a:srgbClr val="8C3B2E"/>
          </a:solidFill>
          <a:ln/>
        </p:spPr>
        <p:txBody>
          <a:bodyPr/>
          <a:lstStyle/>
          <a:p>
            <a:endParaRPr/>
          </a:p>
        </p:txBody>
      </p:sp>
      <p:sp>
        <p:nvSpPr>
          <p:cNvPr id="13" name="Text 10"/>
          <p:cNvSpPr txBox="1"/>
          <p:nvPr/>
        </p:nvSpPr>
        <p:spPr>
          <a:xfrm>
            <a:off x="731520" y="3730752"/>
            <a:ext cx="1051560" cy="365760"/>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Entry 5C</a:t>
            </a:r>
            <a:endParaRPr lang="en-US" sz="1450" dirty="0"/>
          </a:p>
        </p:txBody>
      </p:sp>
      <p:sp>
        <p:nvSpPr>
          <p:cNvPr id="14" name="Text 11"/>
          <p:cNvSpPr txBox="1"/>
          <p:nvPr/>
        </p:nvSpPr>
        <p:spPr>
          <a:xfrm>
            <a:off x="1920240" y="3703320"/>
            <a:ext cx="4297680" cy="1188720"/>
          </a:xfrm>
          <a:prstGeom prst="rect">
            <a:avLst/>
          </a:prstGeom>
          <a:noFill/>
          <a:ln/>
        </p:spPr>
        <p:txBody>
          <a:bodyPr wrap="square" lIns="0" tIns="0" rIns="0" bIns="0" rtlCol="0" anchor="ctr"/>
          <a:lstStyle/>
          <a:p>
            <a:pPr marL="0" indent="0">
              <a:lnSpc>
                <a:spcPts val="1500"/>
              </a:lnSpc>
              <a:buNone/>
            </a:pPr>
            <a:r>
              <a:rPr lang="en-US" sz="1450" dirty="0">
                <a:solidFill>
                  <a:srgbClr val="1C2620"/>
                </a:solidFill>
                <a:latin typeface="Calibri" pitchFamily="34" charset="0"/>
                <a:ea typeface="Calibri" pitchFamily="34" charset="-122"/>
                <a:cs typeface="Calibri" pitchFamily="34" charset="-120"/>
              </a:rPr>
              <a:t>Long-term lease of land (30+ years) against upfront premium / periodic rent for construction of a project</a:t>
            </a:r>
            <a:endParaRPr lang="en-US" sz="1450" dirty="0"/>
          </a:p>
        </p:txBody>
      </p:sp>
      <p:sp>
        <p:nvSpPr>
          <p:cNvPr id="15" name="Text 12"/>
          <p:cNvSpPr txBox="1"/>
          <p:nvPr/>
        </p:nvSpPr>
        <p:spPr>
          <a:xfrm>
            <a:off x="548640" y="5166360"/>
            <a:ext cx="5760720" cy="457200"/>
          </a:xfrm>
          <a:prstGeom prst="rect">
            <a:avLst/>
          </a:prstGeom>
          <a:noFill/>
          <a:ln/>
        </p:spPr>
        <p:txBody>
          <a:bodyPr wrap="square" lIns="0" tIns="0" rIns="0" bIns="0" rtlCol="0" anchor="ctr"/>
          <a:lstStyle/>
          <a:p>
            <a:pPr marL="0" indent="0">
              <a:lnSpc>
                <a:spcPts val="1500"/>
              </a:lnSpc>
              <a:buNone/>
            </a:pPr>
            <a:r>
              <a:rPr lang="en-US" sz="1450" i="1" dirty="0">
                <a:solidFill>
                  <a:srgbClr val="6B6355"/>
                </a:solidFill>
                <a:latin typeface="Calibri" pitchFamily="34" charset="0"/>
                <a:ea typeface="Calibri" pitchFamily="34" charset="-122"/>
                <a:cs typeface="Calibri" pitchFamily="34" charset="-120"/>
              </a:rPr>
              <a:t>Liability under RCM sits with the promoter (the recipient), not the landowner/lessor.</a:t>
            </a:r>
            <a:endParaRPr lang="en-US" sz="1450" dirty="0"/>
          </a:p>
        </p:txBody>
      </p:sp>
      <p:sp>
        <p:nvSpPr>
          <p:cNvPr id="16" name="Shape 13"/>
          <p:cNvSpPr/>
          <p:nvPr/>
        </p:nvSpPr>
        <p:spPr>
          <a:xfrm>
            <a:off x="6720840" y="1783080"/>
            <a:ext cx="4937760" cy="4160520"/>
          </a:xfrm>
          <a:prstGeom prst="roundRect">
            <a:avLst>
              <a:gd name="adj" fmla="val 2637"/>
            </a:avLst>
          </a:prstGeom>
          <a:solidFill>
            <a:srgbClr val="0A3320"/>
          </a:solidFill>
          <a:ln/>
        </p:spPr>
        <p:txBody>
          <a:bodyPr/>
          <a:lstStyle/>
          <a:p>
            <a:endParaRPr/>
          </a:p>
        </p:txBody>
      </p:sp>
      <p:sp>
        <p:nvSpPr>
          <p:cNvPr id="17" name="Text 14"/>
          <p:cNvSpPr txBox="1"/>
          <p:nvPr/>
        </p:nvSpPr>
        <p:spPr>
          <a:xfrm>
            <a:off x="6949440" y="1965960"/>
            <a:ext cx="4480560" cy="365760"/>
          </a:xfrm>
          <a:prstGeom prst="rect">
            <a:avLst/>
          </a:prstGeom>
          <a:noFill/>
          <a:ln/>
        </p:spPr>
        <p:txBody>
          <a:bodyPr wrap="square" lIns="0" tIns="0" rIns="0" bIns="0" rtlCol="0" anchor="ctr"/>
          <a:lstStyle/>
          <a:p>
            <a:pPr marL="0" indent="0">
              <a:buNone/>
            </a:pPr>
            <a:r>
              <a:rPr lang="en-US" sz="1650" b="1" dirty="0">
                <a:solidFill>
                  <a:srgbClr val="BD933F"/>
                </a:solidFill>
                <a:latin typeface="Calibri" pitchFamily="34" charset="0"/>
                <a:ea typeface="Calibri" pitchFamily="34" charset="-122"/>
                <a:cs typeface="Calibri" pitchFamily="34" charset="-120"/>
              </a:rPr>
              <a:t>Notification 6/2019 — Time of Supply</a:t>
            </a:r>
            <a:endParaRPr lang="en-US" sz="1650" dirty="0"/>
          </a:p>
        </p:txBody>
      </p:sp>
      <p:sp>
        <p:nvSpPr>
          <p:cNvPr id="18" name="Shape 15"/>
          <p:cNvSpPr/>
          <p:nvPr/>
        </p:nvSpPr>
        <p:spPr>
          <a:xfrm>
            <a:off x="6949440" y="2542032"/>
            <a:ext cx="502920" cy="502920"/>
          </a:xfrm>
          <a:prstGeom prst="ellipse">
            <a:avLst/>
          </a:prstGeom>
          <a:solidFill>
            <a:srgbClr val="BD933F"/>
          </a:solidFill>
          <a:ln/>
        </p:spPr>
        <p:txBody>
          <a:bodyPr/>
          <a:lstStyle/>
          <a:p>
            <a:endParaRPr/>
          </a:p>
        </p:txBody>
      </p:sp>
      <p:pic>
        <p:nvPicPr>
          <p:cNvPr id="19" name="Image 1" descr="/home/claude/gst_ppt/icons/hourglass_navy.png"/>
          <p:cNvPicPr>
            <a:picLocks noChangeAspect="1"/>
          </p:cNvPicPr>
          <p:nvPr/>
        </p:nvPicPr>
        <p:blipFill>
          <a:blip r:embed="rId3"/>
          <a:stretch>
            <a:fillRect/>
          </a:stretch>
        </p:blipFill>
        <p:spPr>
          <a:xfrm>
            <a:off x="7062597" y="2655189"/>
            <a:ext cx="276606" cy="276606"/>
          </a:xfrm>
          <a:prstGeom prst="rect">
            <a:avLst/>
          </a:prstGeom>
        </p:spPr>
      </p:pic>
      <p:sp>
        <p:nvSpPr>
          <p:cNvPr id="20" name="Text 16"/>
          <p:cNvSpPr txBox="1"/>
          <p:nvPr/>
        </p:nvSpPr>
        <p:spPr>
          <a:xfrm>
            <a:off x="7635240" y="2523744"/>
            <a:ext cx="3794760" cy="822960"/>
          </a:xfrm>
          <a:prstGeom prst="rect">
            <a:avLst/>
          </a:prstGeom>
          <a:noFill/>
          <a:ln/>
        </p:spPr>
        <p:txBody>
          <a:bodyPr wrap="square" lIns="0" tIns="0" rIns="0" bIns="0" rtlCol="0" anchor="ctr"/>
          <a:lstStyle/>
          <a:p>
            <a:pPr marL="0" indent="0">
              <a:lnSpc>
                <a:spcPts val="1500"/>
              </a:lnSpc>
              <a:buNone/>
            </a:pPr>
            <a:r>
              <a:rPr lang="en-US" sz="1450" dirty="0">
                <a:solidFill>
                  <a:srgbClr val="E5EEE8"/>
                </a:solidFill>
                <a:latin typeface="Calibri" pitchFamily="34" charset="0"/>
                <a:ea typeface="Calibri" pitchFamily="34" charset="-122"/>
                <a:cs typeface="Calibri" pitchFamily="34" charset="-120"/>
              </a:rPr>
              <a:t>Promoter receives TDR / FSI / long-term lease on or after 01.04.2019</a:t>
            </a:r>
            <a:endParaRPr lang="en-US" sz="1450" dirty="0"/>
          </a:p>
        </p:txBody>
      </p:sp>
      <p:sp>
        <p:nvSpPr>
          <p:cNvPr id="21" name="Shape 17"/>
          <p:cNvSpPr/>
          <p:nvPr/>
        </p:nvSpPr>
        <p:spPr>
          <a:xfrm>
            <a:off x="6949440" y="3529584"/>
            <a:ext cx="502920" cy="502920"/>
          </a:xfrm>
          <a:prstGeom prst="ellipse">
            <a:avLst/>
          </a:prstGeom>
          <a:solidFill>
            <a:srgbClr val="BD933F"/>
          </a:solidFill>
          <a:ln/>
        </p:spPr>
        <p:txBody>
          <a:bodyPr/>
          <a:lstStyle/>
          <a:p>
            <a:endParaRPr/>
          </a:p>
        </p:txBody>
      </p:sp>
      <p:pic>
        <p:nvPicPr>
          <p:cNvPr id="22" name="Image 2" descr="/home/claude/gst_ppt/icons/exchange_navy.png"/>
          <p:cNvPicPr>
            <a:picLocks noChangeAspect="1"/>
          </p:cNvPicPr>
          <p:nvPr/>
        </p:nvPicPr>
        <p:blipFill>
          <a:blip r:embed="rId4"/>
          <a:stretch>
            <a:fillRect/>
          </a:stretch>
        </p:blipFill>
        <p:spPr>
          <a:xfrm>
            <a:off x="7062597" y="3642741"/>
            <a:ext cx="276606" cy="276606"/>
          </a:xfrm>
          <a:prstGeom prst="rect">
            <a:avLst/>
          </a:prstGeom>
        </p:spPr>
      </p:pic>
      <p:sp>
        <p:nvSpPr>
          <p:cNvPr id="23" name="Text 18"/>
          <p:cNvSpPr txBox="1"/>
          <p:nvPr/>
        </p:nvSpPr>
        <p:spPr>
          <a:xfrm>
            <a:off x="7635240" y="3511296"/>
            <a:ext cx="3794760" cy="822960"/>
          </a:xfrm>
          <a:prstGeom prst="rect">
            <a:avLst/>
          </a:prstGeom>
          <a:noFill/>
          <a:ln/>
        </p:spPr>
        <p:txBody>
          <a:bodyPr wrap="square" lIns="0" tIns="0" rIns="0" bIns="0" rtlCol="0" anchor="ctr"/>
          <a:lstStyle/>
          <a:p>
            <a:pPr marL="0" indent="0">
              <a:lnSpc>
                <a:spcPts val="1500"/>
              </a:lnSpc>
              <a:buNone/>
            </a:pPr>
            <a:r>
              <a:rPr lang="en-US" sz="1450" dirty="0">
                <a:solidFill>
                  <a:srgbClr val="E5EEE8"/>
                </a:solidFill>
                <a:latin typeface="Calibri" pitchFamily="34" charset="0"/>
                <a:ea typeface="Calibri" pitchFamily="34" charset="-122"/>
                <a:cs typeface="Calibri" pitchFamily="34" charset="-120"/>
              </a:rPr>
              <a:t>Consideration flows as construction service, cash, or upfront premium</a:t>
            </a:r>
            <a:endParaRPr lang="en-US" sz="1450" dirty="0"/>
          </a:p>
        </p:txBody>
      </p:sp>
      <p:sp>
        <p:nvSpPr>
          <p:cNvPr id="24" name="Shape 19"/>
          <p:cNvSpPr/>
          <p:nvPr/>
        </p:nvSpPr>
        <p:spPr>
          <a:xfrm>
            <a:off x="6949440" y="4517136"/>
            <a:ext cx="502920" cy="502920"/>
          </a:xfrm>
          <a:prstGeom prst="ellipse">
            <a:avLst/>
          </a:prstGeom>
          <a:solidFill>
            <a:srgbClr val="BD933F"/>
          </a:solidFill>
          <a:ln/>
        </p:spPr>
        <p:txBody>
          <a:bodyPr/>
          <a:lstStyle/>
          <a:p>
            <a:endParaRPr/>
          </a:p>
        </p:txBody>
      </p:sp>
      <p:pic>
        <p:nvPicPr>
          <p:cNvPr id="25" name="Image 3" descr="/home/claude/gst_ppt/icons/flag_navy.png"/>
          <p:cNvPicPr>
            <a:picLocks noChangeAspect="1"/>
          </p:cNvPicPr>
          <p:nvPr/>
        </p:nvPicPr>
        <p:blipFill>
          <a:blip r:embed="rId5"/>
          <a:stretch>
            <a:fillRect/>
          </a:stretch>
        </p:blipFill>
        <p:spPr>
          <a:xfrm>
            <a:off x="7062597" y="4630293"/>
            <a:ext cx="276606" cy="276606"/>
          </a:xfrm>
          <a:prstGeom prst="rect">
            <a:avLst/>
          </a:prstGeom>
        </p:spPr>
      </p:pic>
      <p:sp>
        <p:nvSpPr>
          <p:cNvPr id="26" name="Text 20"/>
          <p:cNvSpPr txBox="1"/>
          <p:nvPr/>
        </p:nvSpPr>
        <p:spPr>
          <a:xfrm>
            <a:off x="7635240" y="4498848"/>
            <a:ext cx="3794760" cy="822960"/>
          </a:xfrm>
          <a:prstGeom prst="rect">
            <a:avLst/>
          </a:prstGeom>
          <a:noFill/>
          <a:ln/>
        </p:spPr>
        <p:txBody>
          <a:bodyPr wrap="square" lIns="0" tIns="0" rIns="0" bIns="0" rtlCol="0" anchor="ctr"/>
          <a:lstStyle/>
          <a:p>
            <a:pPr marL="0" indent="0">
              <a:lnSpc>
                <a:spcPts val="1500"/>
              </a:lnSpc>
              <a:buNone/>
            </a:pPr>
            <a:r>
              <a:rPr lang="en-US" sz="1450" dirty="0">
                <a:solidFill>
                  <a:srgbClr val="E5EEE8"/>
                </a:solidFill>
                <a:latin typeface="Calibri" pitchFamily="34" charset="0"/>
                <a:ea typeface="Calibri" pitchFamily="34" charset="-122"/>
                <a:cs typeface="Calibri" pitchFamily="34" charset="-120"/>
              </a:rPr>
              <a:t>GST liability arises on: Completion Certificate  —  OR  —  First Occupation, whichever is earlier</a:t>
            </a:r>
            <a:endParaRPr lang="en-US" sz="1450" dirty="0"/>
          </a:p>
        </p:txBody>
      </p:sp>
      <p:sp>
        <p:nvSpPr>
          <p:cNvPr id="27" name="Shape 21"/>
          <p:cNvSpPr/>
          <p:nvPr/>
        </p:nvSpPr>
        <p:spPr>
          <a:xfrm>
            <a:off x="7196328" y="3044952"/>
            <a:ext cx="0" cy="1737360"/>
          </a:xfrm>
          <a:prstGeom prst="line">
            <a:avLst/>
          </a:prstGeom>
          <a:noFill/>
          <a:ln w="12700">
            <a:solidFill>
              <a:srgbClr val="BD933F"/>
            </a:solidFill>
            <a:prstDash val="dash"/>
          </a:ln>
        </p:spPr>
        <p:txBody>
          <a:bodyPr/>
          <a:lstStyle/>
          <a:p>
            <a:endParaRPr/>
          </a:p>
        </p:txBody>
      </p:sp>
      <p:pic>
        <p:nvPicPr>
          <p:cNvPr id="31" name="Picture 30">
            <a:extLst>
              <a:ext uri="{FF2B5EF4-FFF2-40B4-BE49-F238E27FC236}">
                <a16:creationId xmlns:a16="http://schemas.microsoft.com/office/drawing/2014/main" id="{DAD194C0-C0D0-8BFC-8806-81509D6F1EC9}"/>
              </a:ext>
            </a:extLst>
          </p:cNvPr>
          <p:cNvPicPr>
            <a:picLocks noChangeAspect="1"/>
          </p:cNvPicPr>
          <p:nvPr/>
        </p:nvPicPr>
        <p:blipFill>
          <a:blip r:embed="rId6"/>
          <a:stretch>
            <a:fillRect/>
          </a:stretch>
        </p:blipFill>
        <p:spPr>
          <a:xfrm>
            <a:off x="10367682" y="201168"/>
            <a:ext cx="1565237" cy="822960"/>
          </a:xfrm>
          <a:prstGeom prst="rect">
            <a:avLst/>
          </a:prstGeom>
        </p:spPr>
      </p:pic>
      <p:sp>
        <p:nvSpPr>
          <p:cNvPr id="28" name="TextBox 27">
            <a:extLst>
              <a:ext uri="{FF2B5EF4-FFF2-40B4-BE49-F238E27FC236}">
                <a16:creationId xmlns:a16="http://schemas.microsoft.com/office/drawing/2014/main" id="{512221FF-B08C-68DE-A886-40A02DEDF7CC}"/>
              </a:ext>
            </a:extLst>
          </p:cNvPr>
          <p:cNvSpPr txBox="1"/>
          <p:nvPr/>
        </p:nvSpPr>
        <p:spPr>
          <a:xfrm>
            <a:off x="3046810" y="6428232"/>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61904" y="201168"/>
            <a:ext cx="1271016" cy="614732"/>
          </a:xfrm>
          <a:prstGeom prst="roundRect">
            <a:avLst>
              <a:gd name="adj" fmla="val 8925"/>
            </a:avLst>
          </a:prstGeom>
          <a:solidFill>
            <a:srgbClr val="FFFFFF"/>
          </a:solidFill>
          <a:ln w="9525">
            <a:solidFill>
              <a:srgbClr val="BD933F"/>
            </a:solidFill>
            <a:prstDash val="solid"/>
          </a:ln>
        </p:spPr>
        <p:txBody>
          <a:bodyPr/>
          <a:lstStyle/>
          <a:p>
            <a:endParaRPr/>
          </a:p>
        </p:txBody>
      </p:sp>
      <p:sp>
        <p:nvSpPr>
          <p:cNvPr id="4" name="Text 1"/>
          <p:cNvSpPr txBox="1"/>
          <p:nvPr/>
        </p:nvSpPr>
        <p:spPr>
          <a:xfrm>
            <a:off x="548640" y="384048"/>
            <a:ext cx="8778240" cy="320040"/>
          </a:xfrm>
          <a:prstGeom prst="rect">
            <a:avLst/>
          </a:prstGeom>
          <a:noFill/>
          <a:ln/>
        </p:spPr>
        <p:txBody>
          <a:bodyPr wrap="square" lIns="0" tIns="0" rIns="0" bIns="0" rtlCol="0" anchor="ctr"/>
          <a:lstStyle/>
          <a:p>
            <a:pPr marL="0" indent="0" algn="l">
              <a:buNone/>
            </a:pPr>
            <a:r>
              <a:rPr lang="en-US" sz="1650" b="1" kern="0" spc="200" dirty="0">
                <a:solidFill>
                  <a:srgbClr val="BD933F"/>
                </a:solidFill>
                <a:latin typeface="Calibri" pitchFamily="34" charset="0"/>
                <a:ea typeface="Calibri" pitchFamily="34" charset="-122"/>
                <a:cs typeface="Calibri" pitchFamily="34" charset="-120"/>
              </a:rPr>
              <a:t>SHORTFALL PROCUREMENT — REVERSE CHARGE</a:t>
            </a:r>
            <a:endParaRPr lang="en-US" sz="1650" dirty="0"/>
          </a:p>
        </p:txBody>
      </p:sp>
      <p:sp>
        <p:nvSpPr>
          <p:cNvPr id="5" name="Text 2"/>
          <p:cNvSpPr txBox="1"/>
          <p:nvPr/>
        </p:nvSpPr>
        <p:spPr>
          <a:xfrm>
            <a:off x="548640" y="713232"/>
            <a:ext cx="9692640" cy="822960"/>
          </a:xfrm>
          <a:prstGeom prst="rect">
            <a:avLst/>
          </a:prstGeom>
          <a:noFill/>
          <a:ln/>
        </p:spPr>
        <p:txBody>
          <a:bodyPr wrap="square" lIns="0" tIns="0" rIns="0" bIns="0" rtlCol="0" anchor="ctr"/>
          <a:lstStyle/>
          <a:p>
            <a:pPr marL="0" indent="0" algn="l">
              <a:buNone/>
            </a:pPr>
            <a:r>
              <a:rPr lang="en-US" sz="3300" b="1" dirty="0">
                <a:solidFill>
                  <a:srgbClr val="1C2620"/>
                </a:solidFill>
                <a:latin typeface="Cambria" pitchFamily="34" charset="0"/>
                <a:ea typeface="Cambria" pitchFamily="34" charset="-122"/>
                <a:cs typeface="Cambria" pitchFamily="34" charset="-120"/>
              </a:rPr>
              <a:t>Notifications 7/2019 &amp; 8/2019</a:t>
            </a:r>
            <a:endParaRPr lang="en-US" sz="3300" dirty="0"/>
          </a:p>
        </p:txBody>
      </p:sp>
      <p:sp>
        <p:nvSpPr>
          <p:cNvPr id="6" name="Text 3"/>
          <p:cNvSpPr txBox="1"/>
          <p:nvPr/>
        </p:nvSpPr>
        <p:spPr>
          <a:xfrm>
            <a:off x="548640" y="1444752"/>
            <a:ext cx="10058400" cy="365760"/>
          </a:xfrm>
          <a:prstGeom prst="rect">
            <a:avLst/>
          </a:prstGeom>
          <a:noFill/>
          <a:ln/>
        </p:spPr>
        <p:txBody>
          <a:bodyPr wrap="square" lIns="0" tIns="0" rIns="0" bIns="0" rtlCol="0" anchor="ctr"/>
          <a:lstStyle/>
          <a:p>
            <a:pPr marL="0" indent="0">
              <a:buNone/>
            </a:pPr>
            <a:r>
              <a:rPr lang="en-US" sz="1550" i="1" dirty="0">
                <a:solidFill>
                  <a:srgbClr val="6B6355"/>
                </a:solidFill>
                <a:latin typeface="Calibri" pitchFamily="34" charset="0"/>
                <a:ea typeface="Calibri" pitchFamily="34" charset="-122"/>
                <a:cs typeface="Calibri" pitchFamily="34" charset="-120"/>
              </a:rPr>
              <a:t>Where a promoter falls short of the required procurement from registered suppliers</a:t>
            </a:r>
            <a:endParaRPr lang="en-US" sz="1550" dirty="0"/>
          </a:p>
        </p:txBody>
      </p:sp>
      <p:sp>
        <p:nvSpPr>
          <p:cNvPr id="7" name="Shape 4"/>
          <p:cNvSpPr/>
          <p:nvPr/>
        </p:nvSpPr>
        <p:spPr>
          <a:xfrm>
            <a:off x="548640" y="2148840"/>
            <a:ext cx="2514600" cy="3520440"/>
          </a:xfrm>
          <a:prstGeom prst="roundRect">
            <a:avLst>
              <a:gd name="adj" fmla="val 3636"/>
            </a:avLst>
          </a:prstGeom>
          <a:solidFill>
            <a:srgbClr val="F4EDE0"/>
          </a:solidFill>
          <a:ln w="12700">
            <a:solidFill>
              <a:srgbClr val="E4DCC8"/>
            </a:solidFill>
            <a:prstDash val="solid"/>
          </a:ln>
        </p:spPr>
        <p:txBody>
          <a:bodyPr/>
          <a:lstStyle/>
          <a:p>
            <a:endParaRPr/>
          </a:p>
        </p:txBody>
      </p:sp>
      <p:sp>
        <p:nvSpPr>
          <p:cNvPr id="8" name="Shape 5"/>
          <p:cNvSpPr/>
          <p:nvPr/>
        </p:nvSpPr>
        <p:spPr>
          <a:xfrm>
            <a:off x="1394460" y="2423160"/>
            <a:ext cx="822960" cy="822960"/>
          </a:xfrm>
          <a:prstGeom prst="ellipse">
            <a:avLst/>
          </a:prstGeom>
          <a:solidFill>
            <a:srgbClr val="155B39"/>
          </a:solidFill>
          <a:ln/>
        </p:spPr>
        <p:txBody>
          <a:bodyPr/>
          <a:lstStyle/>
          <a:p>
            <a:endParaRPr/>
          </a:p>
        </p:txBody>
      </p:sp>
      <p:pic>
        <p:nvPicPr>
          <p:cNvPr id="9" name="Image 1" descr="/home/claude/gst_ppt/icons/document_white.png"/>
          <p:cNvPicPr>
            <a:picLocks noChangeAspect="1"/>
          </p:cNvPicPr>
          <p:nvPr/>
        </p:nvPicPr>
        <p:blipFill>
          <a:blip r:embed="rId3"/>
          <a:stretch>
            <a:fillRect/>
          </a:stretch>
        </p:blipFill>
        <p:spPr>
          <a:xfrm>
            <a:off x="1579626" y="2608326"/>
            <a:ext cx="452628" cy="452628"/>
          </a:xfrm>
          <a:prstGeom prst="rect">
            <a:avLst/>
          </a:prstGeom>
        </p:spPr>
      </p:pic>
      <p:sp>
        <p:nvSpPr>
          <p:cNvPr id="10" name="Text 6"/>
          <p:cNvSpPr txBox="1"/>
          <p:nvPr/>
        </p:nvSpPr>
        <p:spPr>
          <a:xfrm>
            <a:off x="658368" y="3429000"/>
            <a:ext cx="2295144" cy="594360"/>
          </a:xfrm>
          <a:prstGeom prst="rect">
            <a:avLst/>
          </a:prstGeom>
          <a:noFill/>
          <a:ln/>
        </p:spPr>
        <p:txBody>
          <a:bodyPr wrap="square" lIns="0" tIns="0" rIns="0" bIns="0" rtlCol="0" anchor="ctr"/>
          <a:lstStyle/>
          <a:p>
            <a:pPr marL="0" indent="0" algn="ctr">
              <a:lnSpc>
                <a:spcPts val="1600"/>
              </a:lnSpc>
              <a:buNone/>
            </a:pPr>
            <a:r>
              <a:rPr lang="en-US" sz="1550" b="1" dirty="0">
                <a:solidFill>
                  <a:srgbClr val="1C2620"/>
                </a:solidFill>
                <a:latin typeface="Calibri" pitchFamily="34" charset="0"/>
                <a:ea typeface="Calibri" pitchFamily="34" charset="-122"/>
                <a:cs typeface="Calibri" pitchFamily="34" charset="-120"/>
              </a:rPr>
              <a:t>Goods &amp; Services</a:t>
            </a:r>
            <a:endParaRPr lang="en-US" sz="1550" dirty="0"/>
          </a:p>
          <a:p>
            <a:pPr marL="0" indent="0" algn="ctr">
              <a:lnSpc>
                <a:spcPts val="1600"/>
              </a:lnSpc>
              <a:buNone/>
            </a:pPr>
            <a:r>
              <a:rPr lang="en-US" sz="1550" b="1" dirty="0">
                <a:solidFill>
                  <a:srgbClr val="1C2620"/>
                </a:solidFill>
                <a:latin typeface="Calibri" pitchFamily="34" charset="0"/>
                <a:ea typeface="Calibri" pitchFamily="34" charset="-122"/>
                <a:cs typeface="Calibri" pitchFamily="34" charset="-120"/>
              </a:rPr>
              <a:t>Shortfall</a:t>
            </a:r>
            <a:endParaRPr lang="en-US" sz="1550" dirty="0"/>
          </a:p>
        </p:txBody>
      </p:sp>
      <p:sp>
        <p:nvSpPr>
          <p:cNvPr id="11" name="Text 7"/>
          <p:cNvSpPr txBox="1"/>
          <p:nvPr/>
        </p:nvSpPr>
        <p:spPr>
          <a:xfrm>
            <a:off x="713232" y="4069080"/>
            <a:ext cx="2185416" cy="1463040"/>
          </a:xfrm>
          <a:prstGeom prst="rect">
            <a:avLst/>
          </a:prstGeom>
          <a:noFill/>
          <a:ln/>
        </p:spPr>
        <p:txBody>
          <a:bodyPr wrap="square" lIns="0" tIns="0" rIns="0" bIns="0" rtlCol="0" anchor="ctr"/>
          <a:lstStyle/>
          <a:p>
            <a:pPr marL="0" indent="0" algn="ctr">
              <a:lnSpc>
                <a:spcPts val="1400"/>
              </a:lnSpc>
              <a:buNone/>
            </a:pPr>
            <a:r>
              <a:rPr lang="en-US" sz="1300" dirty="0">
                <a:solidFill>
                  <a:srgbClr val="6B6355"/>
                </a:solidFill>
                <a:latin typeface="Calibri" pitchFamily="34" charset="0"/>
                <a:ea typeface="Calibri" pitchFamily="34" charset="-122"/>
                <a:cs typeface="Calibri" pitchFamily="34" charset="-120"/>
              </a:rPr>
              <a:t>Promoter pays RCM on the shortfall value against the minimum purchase requirement (excl. development rights / lease).</a:t>
            </a:r>
            <a:endParaRPr lang="en-US" sz="1300" dirty="0"/>
          </a:p>
        </p:txBody>
      </p:sp>
      <p:sp>
        <p:nvSpPr>
          <p:cNvPr id="12" name="Shape 8"/>
          <p:cNvSpPr/>
          <p:nvPr/>
        </p:nvSpPr>
        <p:spPr>
          <a:xfrm>
            <a:off x="3246120" y="2148840"/>
            <a:ext cx="2514600" cy="3520440"/>
          </a:xfrm>
          <a:prstGeom prst="roundRect">
            <a:avLst>
              <a:gd name="adj" fmla="val 3636"/>
            </a:avLst>
          </a:prstGeom>
          <a:solidFill>
            <a:srgbClr val="F4EDE0"/>
          </a:solidFill>
          <a:ln w="12700">
            <a:solidFill>
              <a:srgbClr val="E4DCC8"/>
            </a:solidFill>
            <a:prstDash val="solid"/>
          </a:ln>
        </p:spPr>
        <p:txBody>
          <a:bodyPr/>
          <a:lstStyle/>
          <a:p>
            <a:endParaRPr/>
          </a:p>
        </p:txBody>
      </p:sp>
      <p:sp>
        <p:nvSpPr>
          <p:cNvPr id="13" name="Shape 9"/>
          <p:cNvSpPr/>
          <p:nvPr/>
        </p:nvSpPr>
        <p:spPr>
          <a:xfrm>
            <a:off x="4091940" y="2423160"/>
            <a:ext cx="822960" cy="822960"/>
          </a:xfrm>
          <a:prstGeom prst="ellipse">
            <a:avLst/>
          </a:prstGeom>
          <a:solidFill>
            <a:srgbClr val="8C3B2E"/>
          </a:solidFill>
          <a:ln/>
        </p:spPr>
        <p:txBody>
          <a:bodyPr/>
          <a:lstStyle/>
          <a:p>
            <a:endParaRPr/>
          </a:p>
        </p:txBody>
      </p:sp>
      <p:pic>
        <p:nvPicPr>
          <p:cNvPr id="14" name="Image 2" descr="/home/claude/gst_ppt/icons/building_white.png"/>
          <p:cNvPicPr>
            <a:picLocks noChangeAspect="1"/>
          </p:cNvPicPr>
          <p:nvPr/>
        </p:nvPicPr>
        <p:blipFill>
          <a:blip r:embed="rId4"/>
          <a:stretch>
            <a:fillRect/>
          </a:stretch>
        </p:blipFill>
        <p:spPr>
          <a:xfrm>
            <a:off x="4277106" y="2608326"/>
            <a:ext cx="452628" cy="452628"/>
          </a:xfrm>
          <a:prstGeom prst="rect">
            <a:avLst/>
          </a:prstGeom>
        </p:spPr>
      </p:pic>
      <p:sp>
        <p:nvSpPr>
          <p:cNvPr id="15" name="Text 10"/>
          <p:cNvSpPr txBox="1"/>
          <p:nvPr/>
        </p:nvSpPr>
        <p:spPr>
          <a:xfrm>
            <a:off x="3355848" y="3429000"/>
            <a:ext cx="2295144" cy="594360"/>
          </a:xfrm>
          <a:prstGeom prst="rect">
            <a:avLst/>
          </a:prstGeom>
          <a:noFill/>
          <a:ln/>
        </p:spPr>
        <p:txBody>
          <a:bodyPr wrap="square" lIns="0" tIns="0" rIns="0" bIns="0" rtlCol="0" anchor="ctr"/>
          <a:lstStyle/>
          <a:p>
            <a:pPr marL="0" indent="0" algn="ctr">
              <a:lnSpc>
                <a:spcPts val="1600"/>
              </a:lnSpc>
              <a:buNone/>
            </a:pPr>
            <a:r>
              <a:rPr lang="en-US" sz="1550" b="1" dirty="0">
                <a:solidFill>
                  <a:srgbClr val="1C2620"/>
                </a:solidFill>
                <a:latin typeface="Calibri" pitchFamily="34" charset="0"/>
                <a:ea typeface="Calibri" pitchFamily="34" charset="-122"/>
                <a:cs typeface="Calibri" pitchFamily="34" charset="-120"/>
              </a:rPr>
              <a:t>Cement</a:t>
            </a:r>
            <a:endParaRPr lang="en-US" sz="1550" dirty="0"/>
          </a:p>
        </p:txBody>
      </p:sp>
      <p:sp>
        <p:nvSpPr>
          <p:cNvPr id="16" name="Text 11"/>
          <p:cNvSpPr txBox="1"/>
          <p:nvPr/>
        </p:nvSpPr>
        <p:spPr>
          <a:xfrm>
            <a:off x="3410712" y="4069080"/>
            <a:ext cx="2185416" cy="1463040"/>
          </a:xfrm>
          <a:prstGeom prst="rect">
            <a:avLst/>
          </a:prstGeom>
          <a:noFill/>
          <a:ln/>
        </p:spPr>
        <p:txBody>
          <a:bodyPr wrap="square" lIns="0" tIns="0" rIns="0" bIns="0" rtlCol="0" anchor="ctr"/>
          <a:lstStyle/>
          <a:p>
            <a:pPr marL="0" indent="0" algn="ctr">
              <a:lnSpc>
                <a:spcPts val="1400"/>
              </a:lnSpc>
              <a:buNone/>
            </a:pPr>
            <a:r>
              <a:rPr lang="en-US" sz="1300" dirty="0">
                <a:solidFill>
                  <a:srgbClr val="6B6355"/>
                </a:solidFill>
                <a:latin typeface="Calibri" pitchFamily="34" charset="0"/>
                <a:ea typeface="Calibri" pitchFamily="34" charset="-122"/>
                <a:cs typeface="Calibri" pitchFamily="34" charset="-120"/>
              </a:rPr>
              <a:t>RCM applies on cement (Chapter 2523) making up the shortfall — regardless of the general shortfall calculation.</a:t>
            </a:r>
            <a:endParaRPr lang="en-US" sz="1300" dirty="0"/>
          </a:p>
        </p:txBody>
      </p:sp>
      <p:sp>
        <p:nvSpPr>
          <p:cNvPr id="17" name="Shape 12"/>
          <p:cNvSpPr/>
          <p:nvPr/>
        </p:nvSpPr>
        <p:spPr>
          <a:xfrm>
            <a:off x="5943600" y="2148840"/>
            <a:ext cx="2514600" cy="3520440"/>
          </a:xfrm>
          <a:prstGeom prst="roundRect">
            <a:avLst>
              <a:gd name="adj" fmla="val 3636"/>
            </a:avLst>
          </a:prstGeom>
          <a:solidFill>
            <a:srgbClr val="F4EDE0"/>
          </a:solidFill>
          <a:ln w="12700">
            <a:solidFill>
              <a:srgbClr val="E4DCC8"/>
            </a:solidFill>
            <a:prstDash val="solid"/>
          </a:ln>
        </p:spPr>
        <p:txBody>
          <a:bodyPr/>
          <a:lstStyle/>
          <a:p>
            <a:endParaRPr/>
          </a:p>
        </p:txBody>
      </p:sp>
      <p:sp>
        <p:nvSpPr>
          <p:cNvPr id="18" name="Shape 13"/>
          <p:cNvSpPr/>
          <p:nvPr/>
        </p:nvSpPr>
        <p:spPr>
          <a:xfrm>
            <a:off x="6789420" y="2423160"/>
            <a:ext cx="822960" cy="822960"/>
          </a:xfrm>
          <a:prstGeom prst="ellipse">
            <a:avLst/>
          </a:prstGeom>
          <a:solidFill>
            <a:srgbClr val="3F6B52"/>
          </a:solidFill>
          <a:ln/>
        </p:spPr>
        <p:txBody>
          <a:bodyPr/>
          <a:lstStyle/>
          <a:p>
            <a:endParaRPr/>
          </a:p>
        </p:txBody>
      </p:sp>
      <p:pic>
        <p:nvPicPr>
          <p:cNvPr id="19" name="Image 3" descr="/home/claude/gst_ppt/icons/gears_white.png"/>
          <p:cNvPicPr>
            <a:picLocks noChangeAspect="1"/>
          </p:cNvPicPr>
          <p:nvPr/>
        </p:nvPicPr>
        <p:blipFill>
          <a:blip r:embed="rId5"/>
          <a:stretch>
            <a:fillRect/>
          </a:stretch>
        </p:blipFill>
        <p:spPr>
          <a:xfrm>
            <a:off x="6974586" y="2608326"/>
            <a:ext cx="452628" cy="452628"/>
          </a:xfrm>
          <a:prstGeom prst="rect">
            <a:avLst/>
          </a:prstGeom>
        </p:spPr>
      </p:pic>
      <p:sp>
        <p:nvSpPr>
          <p:cNvPr id="20" name="Text 14"/>
          <p:cNvSpPr txBox="1"/>
          <p:nvPr/>
        </p:nvSpPr>
        <p:spPr>
          <a:xfrm>
            <a:off x="6053328" y="3429000"/>
            <a:ext cx="2295144" cy="594360"/>
          </a:xfrm>
          <a:prstGeom prst="rect">
            <a:avLst/>
          </a:prstGeom>
          <a:noFill/>
          <a:ln/>
        </p:spPr>
        <p:txBody>
          <a:bodyPr wrap="square" lIns="0" tIns="0" rIns="0" bIns="0" rtlCol="0" anchor="ctr"/>
          <a:lstStyle/>
          <a:p>
            <a:pPr marL="0" indent="0" algn="ctr">
              <a:lnSpc>
                <a:spcPts val="1600"/>
              </a:lnSpc>
              <a:buNone/>
            </a:pPr>
            <a:r>
              <a:rPr lang="en-US" sz="1550" b="1" dirty="0">
                <a:solidFill>
                  <a:srgbClr val="1C2620"/>
                </a:solidFill>
                <a:latin typeface="Calibri" pitchFamily="34" charset="0"/>
                <a:ea typeface="Calibri" pitchFamily="34" charset="-122"/>
                <a:cs typeface="Calibri" pitchFamily="34" charset="-120"/>
              </a:rPr>
              <a:t>Capital Goods</a:t>
            </a:r>
            <a:endParaRPr lang="en-US" sz="1550" dirty="0"/>
          </a:p>
        </p:txBody>
      </p:sp>
      <p:sp>
        <p:nvSpPr>
          <p:cNvPr id="21" name="Text 15"/>
          <p:cNvSpPr txBox="1"/>
          <p:nvPr/>
        </p:nvSpPr>
        <p:spPr>
          <a:xfrm>
            <a:off x="6108192" y="4069080"/>
            <a:ext cx="2185416" cy="1463040"/>
          </a:xfrm>
          <a:prstGeom prst="rect">
            <a:avLst/>
          </a:prstGeom>
          <a:noFill/>
          <a:ln/>
        </p:spPr>
        <p:txBody>
          <a:bodyPr wrap="square" lIns="0" tIns="0" rIns="0" bIns="0" rtlCol="0" anchor="ctr"/>
          <a:lstStyle/>
          <a:p>
            <a:pPr marL="0" indent="0" algn="ctr">
              <a:lnSpc>
                <a:spcPts val="1400"/>
              </a:lnSpc>
              <a:buNone/>
            </a:pPr>
            <a:r>
              <a:rPr lang="en-US" sz="1300" dirty="0">
                <a:solidFill>
                  <a:srgbClr val="6B6355"/>
                </a:solidFill>
                <a:latin typeface="Calibri" pitchFamily="34" charset="0"/>
                <a:ea typeface="Calibri" pitchFamily="34" charset="-122"/>
                <a:cs typeface="Calibri" pitchFamily="34" charset="-120"/>
              </a:rPr>
              <a:t>RCM applies on capital goods supplied to a promoter for project construction.</a:t>
            </a:r>
            <a:endParaRPr lang="en-US" sz="1300" dirty="0"/>
          </a:p>
        </p:txBody>
      </p:sp>
      <p:sp>
        <p:nvSpPr>
          <p:cNvPr id="22" name="Shape 16"/>
          <p:cNvSpPr/>
          <p:nvPr/>
        </p:nvSpPr>
        <p:spPr>
          <a:xfrm>
            <a:off x="8641080" y="2148840"/>
            <a:ext cx="2514600" cy="3520440"/>
          </a:xfrm>
          <a:prstGeom prst="roundRect">
            <a:avLst>
              <a:gd name="adj" fmla="val 3636"/>
            </a:avLst>
          </a:prstGeom>
          <a:solidFill>
            <a:srgbClr val="F4EDE0"/>
          </a:solidFill>
          <a:ln w="12700">
            <a:solidFill>
              <a:srgbClr val="E4DCC8"/>
            </a:solidFill>
            <a:prstDash val="solid"/>
          </a:ln>
        </p:spPr>
        <p:txBody>
          <a:bodyPr/>
          <a:lstStyle/>
          <a:p>
            <a:endParaRPr/>
          </a:p>
        </p:txBody>
      </p:sp>
      <p:sp>
        <p:nvSpPr>
          <p:cNvPr id="23" name="Shape 17"/>
          <p:cNvSpPr/>
          <p:nvPr/>
        </p:nvSpPr>
        <p:spPr>
          <a:xfrm>
            <a:off x="9486900" y="2423160"/>
            <a:ext cx="822960" cy="822960"/>
          </a:xfrm>
          <a:prstGeom prst="ellipse">
            <a:avLst/>
          </a:prstGeom>
          <a:solidFill>
            <a:srgbClr val="BD933F"/>
          </a:solidFill>
          <a:ln/>
        </p:spPr>
        <p:txBody>
          <a:bodyPr/>
          <a:lstStyle/>
          <a:p>
            <a:endParaRPr/>
          </a:p>
        </p:txBody>
      </p:sp>
      <p:pic>
        <p:nvPicPr>
          <p:cNvPr id="24" name="Image 4" descr="/home/claude/gst_ppt/icons/receipt_white.png"/>
          <p:cNvPicPr>
            <a:picLocks noChangeAspect="1"/>
          </p:cNvPicPr>
          <p:nvPr/>
        </p:nvPicPr>
        <p:blipFill>
          <a:blip r:embed="rId6"/>
          <a:stretch>
            <a:fillRect/>
          </a:stretch>
        </p:blipFill>
        <p:spPr>
          <a:xfrm>
            <a:off x="9672066" y="2608326"/>
            <a:ext cx="452628" cy="452628"/>
          </a:xfrm>
          <a:prstGeom prst="rect">
            <a:avLst/>
          </a:prstGeom>
        </p:spPr>
      </p:pic>
      <p:sp>
        <p:nvSpPr>
          <p:cNvPr id="25" name="Text 18"/>
          <p:cNvSpPr txBox="1"/>
          <p:nvPr/>
        </p:nvSpPr>
        <p:spPr>
          <a:xfrm>
            <a:off x="8750808" y="3429000"/>
            <a:ext cx="2295144" cy="594360"/>
          </a:xfrm>
          <a:prstGeom prst="rect">
            <a:avLst/>
          </a:prstGeom>
          <a:noFill/>
          <a:ln/>
        </p:spPr>
        <p:txBody>
          <a:bodyPr wrap="square" lIns="0" tIns="0" rIns="0" bIns="0" rtlCol="0" anchor="ctr"/>
          <a:lstStyle/>
          <a:p>
            <a:pPr marL="0" indent="0" algn="ctr">
              <a:lnSpc>
                <a:spcPts val="1600"/>
              </a:lnSpc>
              <a:buNone/>
            </a:pPr>
            <a:r>
              <a:rPr lang="en-US" sz="1550" b="1" dirty="0">
                <a:solidFill>
                  <a:srgbClr val="1C2620"/>
                </a:solidFill>
                <a:latin typeface="Calibri" pitchFamily="34" charset="0"/>
                <a:ea typeface="Calibri" pitchFamily="34" charset="-122"/>
                <a:cs typeface="Calibri" pitchFamily="34" charset="-120"/>
              </a:rPr>
              <a:t>Rate: 9% CGST</a:t>
            </a:r>
            <a:endParaRPr lang="en-US" sz="1550" dirty="0"/>
          </a:p>
        </p:txBody>
      </p:sp>
      <p:sp>
        <p:nvSpPr>
          <p:cNvPr id="26" name="Text 19"/>
          <p:cNvSpPr txBox="1"/>
          <p:nvPr/>
        </p:nvSpPr>
        <p:spPr>
          <a:xfrm>
            <a:off x="8805672" y="4069080"/>
            <a:ext cx="2185416" cy="1463040"/>
          </a:xfrm>
          <a:prstGeom prst="rect">
            <a:avLst/>
          </a:prstGeom>
          <a:noFill/>
          <a:ln/>
        </p:spPr>
        <p:txBody>
          <a:bodyPr wrap="square" lIns="0" tIns="0" rIns="0" bIns="0" rtlCol="0" anchor="ctr"/>
          <a:lstStyle/>
          <a:p>
            <a:pPr marL="0" indent="0" algn="ctr">
              <a:lnSpc>
                <a:spcPts val="1400"/>
              </a:lnSpc>
              <a:buNone/>
            </a:pPr>
            <a:r>
              <a:rPr lang="en-US" sz="1300" dirty="0">
                <a:solidFill>
                  <a:srgbClr val="6B6355"/>
                </a:solidFill>
                <a:latin typeface="Calibri" pitchFamily="34" charset="0"/>
                <a:ea typeface="Calibri" pitchFamily="34" charset="-122"/>
                <a:cs typeface="Calibri" pitchFamily="34" charset="-120"/>
              </a:rPr>
              <a:t>Notification 8/2019 fixes 9% CGST (Schedule III) for shortfall goods RCM; cement &amp; capital goods keep their own applicable rates.</a:t>
            </a:r>
            <a:endParaRPr lang="en-US" sz="1300" dirty="0"/>
          </a:p>
        </p:txBody>
      </p:sp>
      <p:sp>
        <p:nvSpPr>
          <p:cNvPr id="28" name="Text 21"/>
          <p:cNvSpPr txBox="1"/>
          <p:nvPr/>
        </p:nvSpPr>
        <p:spPr>
          <a:xfrm>
            <a:off x="11594592" y="6455664"/>
            <a:ext cx="457200" cy="310896"/>
          </a:xfrm>
          <a:prstGeom prst="rect">
            <a:avLst/>
          </a:prstGeom>
          <a:noFill/>
          <a:ln/>
        </p:spPr>
        <p:txBody>
          <a:bodyPr wrap="square" lIns="0" tIns="0" rIns="0" bIns="0" rtlCol="0" anchor="ctr"/>
          <a:lstStyle/>
          <a:p>
            <a:pPr marL="0" indent="0" algn="r">
              <a:buNone/>
            </a:pPr>
            <a:r>
              <a:rPr lang="en-US" sz="1250" dirty="0">
                <a:solidFill>
                  <a:srgbClr val="6B6355"/>
                </a:solidFill>
                <a:latin typeface="Calibri" pitchFamily="34" charset="0"/>
                <a:ea typeface="Calibri" pitchFamily="34" charset="-122"/>
                <a:cs typeface="Calibri" pitchFamily="34" charset="-120"/>
              </a:rPr>
              <a:t>16</a:t>
            </a:r>
            <a:endParaRPr lang="en-US" sz="1250" dirty="0"/>
          </a:p>
        </p:txBody>
      </p:sp>
      <p:pic>
        <p:nvPicPr>
          <p:cNvPr id="30" name="Picture 29">
            <a:extLst>
              <a:ext uri="{FF2B5EF4-FFF2-40B4-BE49-F238E27FC236}">
                <a16:creationId xmlns:a16="http://schemas.microsoft.com/office/drawing/2014/main" id="{AC1B39AB-6CA8-D834-B551-C80B6501DAC8}"/>
              </a:ext>
            </a:extLst>
          </p:cNvPr>
          <p:cNvPicPr>
            <a:picLocks noChangeAspect="1"/>
          </p:cNvPicPr>
          <p:nvPr/>
        </p:nvPicPr>
        <p:blipFill>
          <a:blip r:embed="rId7"/>
          <a:stretch>
            <a:fillRect/>
          </a:stretch>
        </p:blipFill>
        <p:spPr>
          <a:xfrm>
            <a:off x="10367682" y="201168"/>
            <a:ext cx="1565237" cy="822960"/>
          </a:xfrm>
          <a:prstGeom prst="rect">
            <a:avLst/>
          </a:prstGeom>
        </p:spPr>
      </p:pic>
      <p:sp>
        <p:nvSpPr>
          <p:cNvPr id="29" name="Text 2">
            <a:extLst>
              <a:ext uri="{FF2B5EF4-FFF2-40B4-BE49-F238E27FC236}">
                <a16:creationId xmlns:a16="http://schemas.microsoft.com/office/drawing/2014/main" id="{3C6B52CC-B3D9-B535-EF81-FD94A509E7B0}"/>
              </a:ext>
            </a:extLst>
          </p:cNvPr>
          <p:cNvSpPr txBox="1"/>
          <p:nvPr/>
        </p:nvSpPr>
        <p:spPr>
          <a:xfrm>
            <a:off x="533112" y="1706477"/>
            <a:ext cx="10424160" cy="457200"/>
          </a:xfrm>
          <a:prstGeom prst="rect">
            <a:avLst/>
          </a:prstGeom>
          <a:noFill/>
          <a:ln/>
        </p:spPr>
        <p:txBody>
          <a:bodyPr wrap="square" lIns="0" tIns="0" rIns="0" bIns="0" rtlCol="0" anchor="ctr"/>
          <a:lstStyle/>
          <a:p>
            <a:pPr marL="0" indent="0">
              <a:buNone/>
            </a:pPr>
            <a:r>
              <a:rPr lang="en-US" sz="1600" i="1" dirty="0">
                <a:solidFill>
                  <a:srgbClr val="6B6355"/>
                </a:solidFill>
                <a:latin typeface="Calibri" pitchFamily="34" charset="0"/>
                <a:ea typeface="Calibri" pitchFamily="34" charset="-122"/>
                <a:cs typeface="Calibri" pitchFamily="34" charset="-120"/>
              </a:rPr>
              <a:t>Section 9(4) triggers — the promoter pays RCM on three categories</a:t>
            </a:r>
            <a:endParaRPr lang="en-US" sz="1600" dirty="0"/>
          </a:p>
        </p:txBody>
      </p:sp>
      <p:sp>
        <p:nvSpPr>
          <p:cNvPr id="32" name="TextBox 31">
            <a:extLst>
              <a:ext uri="{FF2B5EF4-FFF2-40B4-BE49-F238E27FC236}">
                <a16:creationId xmlns:a16="http://schemas.microsoft.com/office/drawing/2014/main" id="{D04C89E7-4296-607B-EC7F-D7C658FC55C9}"/>
              </a:ext>
            </a:extLst>
          </p:cNvPr>
          <p:cNvSpPr txBox="1"/>
          <p:nvPr/>
        </p:nvSpPr>
        <p:spPr>
          <a:xfrm>
            <a:off x="3355848" y="6424660"/>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5">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1463040"/>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SECTION 4</a:t>
            </a:r>
            <a:endParaRPr lang="en-US" sz="1400" dirty="0"/>
          </a:p>
        </p:txBody>
      </p:sp>
      <p:sp>
        <p:nvSpPr>
          <p:cNvPr id="4" name="Text 1"/>
          <p:cNvSpPr txBox="1"/>
          <p:nvPr/>
        </p:nvSpPr>
        <p:spPr>
          <a:xfrm>
            <a:off x="548640" y="1965960"/>
            <a:ext cx="10607040" cy="960120"/>
          </a:xfrm>
          <a:prstGeom prst="rect">
            <a:avLst/>
          </a:prstGeom>
          <a:noFill/>
          <a:ln/>
        </p:spPr>
        <p:txBody>
          <a:bodyPr wrap="square" lIns="0" tIns="0" rIns="0" bIns="0" rtlCol="0" anchor="ctr"/>
          <a:lstStyle/>
          <a:p>
            <a:pPr marL="0" indent="0">
              <a:buNone/>
            </a:pPr>
            <a:r>
              <a:rPr lang="en-US" sz="4600" b="1" dirty="0">
                <a:solidFill>
                  <a:srgbClr val="1C2620"/>
                </a:solidFill>
                <a:latin typeface="Cambria" pitchFamily="34" charset="0"/>
                <a:ea typeface="Cambria" pitchFamily="34" charset="-122"/>
                <a:cs typeface="Cambria" pitchFamily="34" charset="-120"/>
              </a:rPr>
              <a:t>Impact on Joint</a:t>
            </a:r>
            <a:endParaRPr lang="en-US" sz="4600" dirty="0"/>
          </a:p>
        </p:txBody>
      </p:sp>
      <p:sp>
        <p:nvSpPr>
          <p:cNvPr id="5" name="Text 2"/>
          <p:cNvSpPr txBox="1"/>
          <p:nvPr/>
        </p:nvSpPr>
        <p:spPr>
          <a:xfrm>
            <a:off x="548640" y="2862072"/>
            <a:ext cx="10607040" cy="960120"/>
          </a:xfrm>
          <a:prstGeom prst="rect">
            <a:avLst/>
          </a:prstGeom>
          <a:noFill/>
          <a:ln/>
        </p:spPr>
        <p:txBody>
          <a:bodyPr wrap="square" lIns="0" tIns="0" rIns="0" bIns="0" rtlCol="0" anchor="ctr"/>
          <a:lstStyle/>
          <a:p>
            <a:pPr marL="0" indent="0">
              <a:buNone/>
            </a:pPr>
            <a:r>
              <a:rPr lang="en-US" sz="4600" b="1" dirty="0">
                <a:solidFill>
                  <a:srgbClr val="1C2620"/>
                </a:solidFill>
                <a:latin typeface="Cambria" pitchFamily="34" charset="0"/>
                <a:ea typeface="Cambria" pitchFamily="34" charset="-122"/>
                <a:cs typeface="Cambria" pitchFamily="34" charset="-120"/>
              </a:rPr>
              <a:t>Development Agreements</a:t>
            </a:r>
            <a:endParaRPr lang="en-US" sz="4600" dirty="0"/>
          </a:p>
        </p:txBody>
      </p:sp>
      <p:sp>
        <p:nvSpPr>
          <p:cNvPr id="6" name="Text 3"/>
          <p:cNvSpPr txBox="1"/>
          <p:nvPr/>
        </p:nvSpPr>
        <p:spPr>
          <a:xfrm>
            <a:off x="548640" y="3758184"/>
            <a:ext cx="10607040" cy="868680"/>
          </a:xfrm>
          <a:prstGeom prst="rect">
            <a:avLst/>
          </a:prstGeom>
          <a:noFill/>
          <a:ln/>
        </p:spPr>
        <p:txBody>
          <a:bodyPr wrap="square" lIns="0" tIns="0" rIns="0" bIns="0" rtlCol="0" anchor="ctr"/>
          <a:lstStyle/>
          <a:p>
            <a:pPr marL="0" indent="0">
              <a:buNone/>
            </a:pPr>
            <a:r>
              <a:rPr lang="en-US" sz="3400" b="1" dirty="0">
                <a:solidFill>
                  <a:srgbClr val="BD933F"/>
                </a:solidFill>
                <a:latin typeface="Cambria" pitchFamily="34" charset="0"/>
                <a:ea typeface="Cambria" pitchFamily="34" charset="-122"/>
                <a:cs typeface="Cambria" pitchFamily="34" charset="-120"/>
              </a:rPr>
              <a:t>JDAs, Long-Term Leases &amp; Real-World Scenarios</a:t>
            </a:r>
            <a:endParaRPr lang="en-US" sz="3400" dirty="0"/>
          </a:p>
        </p:txBody>
      </p:sp>
      <p:sp>
        <p:nvSpPr>
          <p:cNvPr id="7" name="Text 4"/>
          <p:cNvSpPr txBox="1"/>
          <p:nvPr/>
        </p:nvSpPr>
        <p:spPr>
          <a:xfrm>
            <a:off x="548640" y="4809744"/>
            <a:ext cx="10607040" cy="457200"/>
          </a:xfrm>
          <a:prstGeom prst="rect">
            <a:avLst/>
          </a:prstGeom>
          <a:noFill/>
          <a:ln/>
        </p:spPr>
        <p:txBody>
          <a:bodyPr wrap="square" lIns="0" tIns="0" rIns="0" bIns="0" rtlCol="0" anchor="ctr"/>
          <a:lstStyle/>
          <a:p>
            <a:pPr marL="0" indent="0">
              <a:buNone/>
            </a:pPr>
            <a:r>
              <a:rPr lang="en-US" sz="1500" i="1" dirty="0">
                <a:solidFill>
                  <a:srgbClr val="6B6355"/>
                </a:solidFill>
                <a:latin typeface="Calibri" pitchFamily="34" charset="0"/>
                <a:ea typeface="Calibri" pitchFamily="34" charset="-122"/>
                <a:cs typeface="Calibri" pitchFamily="34" charset="-120"/>
              </a:rPr>
              <a:t>Area Share  |  Revenue Share  |  T-1 to T-4  |  Long-Term Lease  |  PLC &amp; Circular 177</a:t>
            </a:r>
            <a:endParaRPr lang="en-US" sz="1500" dirty="0"/>
          </a:p>
        </p:txBody>
      </p:sp>
      <p:sp>
        <p:nvSpPr>
          <p:cNvPr id="8" name="Text 5"/>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25</a:t>
            </a:r>
            <a:endParaRPr lang="en-US" sz="1100" dirty="0"/>
          </a:p>
        </p:txBody>
      </p:sp>
      <p:pic>
        <p:nvPicPr>
          <p:cNvPr id="10" name="Picture 9">
            <a:extLst>
              <a:ext uri="{FF2B5EF4-FFF2-40B4-BE49-F238E27FC236}">
                <a16:creationId xmlns:a16="http://schemas.microsoft.com/office/drawing/2014/main" id="{AF38D87D-A704-E774-9942-844C826462D8}"/>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12" name="TextBox 11">
            <a:extLst>
              <a:ext uri="{FF2B5EF4-FFF2-40B4-BE49-F238E27FC236}">
                <a16:creationId xmlns:a16="http://schemas.microsoft.com/office/drawing/2014/main" id="{9715949A-02BC-17CD-71B2-C8D7E7CB8B72}"/>
              </a:ext>
            </a:extLst>
          </p:cNvPr>
          <p:cNvSpPr txBox="1"/>
          <p:nvPr/>
        </p:nvSpPr>
        <p:spPr>
          <a:xfrm>
            <a:off x="3275410" y="6415516"/>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61904" y="201168"/>
            <a:ext cx="1271016" cy="614732"/>
          </a:xfrm>
          <a:prstGeom prst="roundRect">
            <a:avLst>
              <a:gd name="adj" fmla="val 8925"/>
            </a:avLst>
          </a:prstGeom>
          <a:solidFill>
            <a:srgbClr val="FFFFFF"/>
          </a:solidFill>
          <a:ln w="9525">
            <a:solidFill>
              <a:srgbClr val="BD933F"/>
            </a:solidFill>
            <a:prstDash val="solid"/>
          </a:ln>
        </p:spPr>
        <p:txBody>
          <a:bodyPr/>
          <a:lstStyle/>
          <a:p>
            <a:endParaRPr/>
          </a:p>
        </p:txBody>
      </p:sp>
      <p:sp>
        <p:nvSpPr>
          <p:cNvPr id="4" name="Text 1"/>
          <p:cNvSpPr txBox="1"/>
          <p:nvPr/>
        </p:nvSpPr>
        <p:spPr>
          <a:xfrm>
            <a:off x="548640" y="384048"/>
            <a:ext cx="8778240" cy="320040"/>
          </a:xfrm>
          <a:prstGeom prst="rect">
            <a:avLst/>
          </a:prstGeom>
          <a:noFill/>
          <a:ln/>
        </p:spPr>
        <p:txBody>
          <a:bodyPr wrap="square" lIns="0" tIns="0" rIns="0" bIns="0" rtlCol="0" anchor="ctr"/>
          <a:lstStyle/>
          <a:p>
            <a:pPr marL="0" indent="0" algn="l">
              <a:buNone/>
            </a:pPr>
            <a:r>
              <a:rPr lang="en-US" sz="1650" b="1" kern="0" spc="200" dirty="0">
                <a:solidFill>
                  <a:srgbClr val="BD933F"/>
                </a:solidFill>
                <a:latin typeface="Calibri" pitchFamily="34" charset="0"/>
                <a:ea typeface="Calibri" pitchFamily="34" charset="-122"/>
                <a:cs typeface="Calibri" pitchFamily="34" charset="-120"/>
              </a:rPr>
              <a:t>THE STARTING POINT</a:t>
            </a:r>
            <a:endParaRPr lang="en-US" sz="1650" dirty="0"/>
          </a:p>
        </p:txBody>
      </p:sp>
      <p:sp>
        <p:nvSpPr>
          <p:cNvPr id="5" name="Text 2"/>
          <p:cNvSpPr txBox="1"/>
          <p:nvPr/>
        </p:nvSpPr>
        <p:spPr>
          <a:xfrm>
            <a:off x="548640" y="713232"/>
            <a:ext cx="9692640" cy="822960"/>
          </a:xfrm>
          <a:prstGeom prst="rect">
            <a:avLst/>
          </a:prstGeom>
          <a:noFill/>
          <a:ln/>
        </p:spPr>
        <p:txBody>
          <a:bodyPr wrap="square" lIns="0" tIns="0" rIns="0" bIns="0" rtlCol="0" anchor="ctr"/>
          <a:lstStyle/>
          <a:p>
            <a:pPr marL="0" indent="0" algn="l">
              <a:buNone/>
            </a:pPr>
            <a:r>
              <a:rPr lang="en-US" sz="3300" b="1" dirty="0">
                <a:solidFill>
                  <a:srgbClr val="1C2620"/>
                </a:solidFill>
                <a:latin typeface="Cambria" pitchFamily="34" charset="0"/>
                <a:ea typeface="Cambria" pitchFamily="34" charset="-122"/>
                <a:cs typeface="Cambria" pitchFamily="34" charset="-120"/>
              </a:rPr>
              <a:t>What Happens in a Joint Development Agreement?</a:t>
            </a:r>
            <a:endParaRPr lang="en-US" sz="3300" dirty="0"/>
          </a:p>
        </p:txBody>
      </p:sp>
      <p:sp>
        <p:nvSpPr>
          <p:cNvPr id="6" name="Shape 3"/>
          <p:cNvSpPr/>
          <p:nvPr/>
        </p:nvSpPr>
        <p:spPr>
          <a:xfrm>
            <a:off x="822960" y="2011680"/>
            <a:ext cx="1371600" cy="1371600"/>
          </a:xfrm>
          <a:prstGeom prst="ellipse">
            <a:avLst/>
          </a:prstGeom>
          <a:solidFill>
            <a:srgbClr val="155B39"/>
          </a:solidFill>
          <a:ln/>
        </p:spPr>
        <p:txBody>
          <a:bodyPr/>
          <a:lstStyle/>
          <a:p>
            <a:endParaRPr/>
          </a:p>
        </p:txBody>
      </p:sp>
      <p:pic>
        <p:nvPicPr>
          <p:cNvPr id="7" name="Image 1" descr="/home/claude/gst_ppt/icons/users_white.png"/>
          <p:cNvPicPr>
            <a:picLocks noChangeAspect="1"/>
          </p:cNvPicPr>
          <p:nvPr/>
        </p:nvPicPr>
        <p:blipFill>
          <a:blip r:embed="rId3"/>
          <a:stretch>
            <a:fillRect/>
          </a:stretch>
        </p:blipFill>
        <p:spPr>
          <a:xfrm>
            <a:off x="1165860" y="2354580"/>
            <a:ext cx="685800" cy="685800"/>
          </a:xfrm>
          <a:prstGeom prst="rect">
            <a:avLst/>
          </a:prstGeom>
        </p:spPr>
      </p:pic>
      <p:sp>
        <p:nvSpPr>
          <p:cNvPr id="8" name="Text 4"/>
          <p:cNvSpPr txBox="1"/>
          <p:nvPr/>
        </p:nvSpPr>
        <p:spPr>
          <a:xfrm>
            <a:off x="502920" y="3429000"/>
            <a:ext cx="2011680" cy="320040"/>
          </a:xfrm>
          <a:prstGeom prst="rect">
            <a:avLst/>
          </a:prstGeom>
          <a:noFill/>
          <a:ln/>
        </p:spPr>
        <p:txBody>
          <a:bodyPr wrap="square" lIns="0" tIns="0" rIns="0" bIns="0" rtlCol="0" anchor="ctr"/>
          <a:lstStyle/>
          <a:p>
            <a:pPr marL="0" indent="0" algn="ctr">
              <a:buNone/>
            </a:pPr>
            <a:r>
              <a:rPr lang="en-US" sz="1650" b="1" dirty="0">
                <a:solidFill>
                  <a:srgbClr val="1C2620"/>
                </a:solidFill>
                <a:latin typeface="Calibri" pitchFamily="34" charset="0"/>
                <a:ea typeface="Calibri" pitchFamily="34" charset="-122"/>
                <a:cs typeface="Calibri" pitchFamily="34" charset="-120"/>
              </a:rPr>
              <a:t>Landowner</a:t>
            </a:r>
            <a:endParaRPr lang="en-US" sz="1650" dirty="0"/>
          </a:p>
        </p:txBody>
      </p:sp>
      <p:sp>
        <p:nvSpPr>
          <p:cNvPr id="9" name="Text 5"/>
          <p:cNvSpPr txBox="1"/>
          <p:nvPr/>
        </p:nvSpPr>
        <p:spPr>
          <a:xfrm>
            <a:off x="502920" y="3749040"/>
            <a:ext cx="2011680" cy="274320"/>
          </a:xfrm>
          <a:prstGeom prst="rect">
            <a:avLst/>
          </a:prstGeom>
          <a:noFill/>
          <a:ln/>
        </p:spPr>
        <p:txBody>
          <a:bodyPr wrap="square" lIns="0" tIns="0" rIns="0" bIns="0" rtlCol="0" anchor="ctr"/>
          <a:lstStyle/>
          <a:p>
            <a:pPr marL="0" indent="0" algn="ctr">
              <a:buNone/>
            </a:pPr>
            <a:r>
              <a:rPr lang="en-US" sz="1400" i="1" dirty="0">
                <a:solidFill>
                  <a:srgbClr val="6B6355"/>
                </a:solidFill>
                <a:latin typeface="Calibri" pitchFamily="34" charset="0"/>
                <a:ea typeface="Calibri" pitchFamily="34" charset="-122"/>
                <a:cs typeface="Calibri" pitchFamily="34" charset="-120"/>
              </a:rPr>
              <a:t>owns the land</a:t>
            </a:r>
            <a:endParaRPr lang="en-US" sz="1400" dirty="0"/>
          </a:p>
        </p:txBody>
      </p:sp>
      <p:sp>
        <p:nvSpPr>
          <p:cNvPr id="10" name="Shape 6"/>
          <p:cNvSpPr/>
          <p:nvPr/>
        </p:nvSpPr>
        <p:spPr>
          <a:xfrm>
            <a:off x="2697480" y="2331720"/>
            <a:ext cx="2103120" cy="731520"/>
          </a:xfrm>
          <a:prstGeom prst="roundRect">
            <a:avLst>
              <a:gd name="adj" fmla="val 12500"/>
            </a:avLst>
          </a:prstGeom>
          <a:solidFill>
            <a:srgbClr val="F4EDE0"/>
          </a:solidFill>
          <a:ln w="15875">
            <a:solidFill>
              <a:srgbClr val="BD933F"/>
            </a:solidFill>
            <a:prstDash val="solid"/>
          </a:ln>
        </p:spPr>
        <p:txBody>
          <a:bodyPr/>
          <a:lstStyle/>
          <a:p>
            <a:endParaRPr/>
          </a:p>
        </p:txBody>
      </p:sp>
      <p:sp>
        <p:nvSpPr>
          <p:cNvPr id="11" name="Text 7"/>
          <p:cNvSpPr txBox="1"/>
          <p:nvPr/>
        </p:nvSpPr>
        <p:spPr>
          <a:xfrm>
            <a:off x="2743200" y="2377440"/>
            <a:ext cx="2011680" cy="640080"/>
          </a:xfrm>
          <a:prstGeom prst="rect">
            <a:avLst/>
          </a:prstGeom>
          <a:noFill/>
          <a:ln/>
        </p:spPr>
        <p:txBody>
          <a:bodyPr wrap="square" lIns="0" tIns="0" rIns="0" bIns="0" rtlCol="0" anchor="ctr"/>
          <a:lstStyle/>
          <a:p>
            <a:pPr marL="0" indent="0" algn="ctr">
              <a:lnSpc>
                <a:spcPts val="1400"/>
              </a:lnSpc>
              <a:buNone/>
            </a:pPr>
            <a:r>
              <a:rPr lang="en-US" sz="1450" b="1" dirty="0">
                <a:solidFill>
                  <a:srgbClr val="0A3320"/>
                </a:solidFill>
                <a:latin typeface="Calibri" pitchFamily="34" charset="0"/>
                <a:ea typeface="Calibri" pitchFamily="34" charset="-122"/>
                <a:cs typeface="Calibri" pitchFamily="34" charset="-120"/>
              </a:rPr>
              <a:t>Joint Development</a:t>
            </a:r>
            <a:endParaRPr lang="en-US" sz="1450" dirty="0"/>
          </a:p>
          <a:p>
            <a:pPr marL="0" indent="0" algn="ctr">
              <a:lnSpc>
                <a:spcPts val="1400"/>
              </a:lnSpc>
              <a:buNone/>
            </a:pPr>
            <a:r>
              <a:rPr lang="en-US" sz="1450" b="1" dirty="0">
                <a:solidFill>
                  <a:srgbClr val="0A3320"/>
                </a:solidFill>
                <a:latin typeface="Calibri" pitchFamily="34" charset="0"/>
                <a:ea typeface="Calibri" pitchFamily="34" charset="-122"/>
                <a:cs typeface="Calibri" pitchFamily="34" charset="-120"/>
              </a:rPr>
              <a:t>Agreement (JDA)</a:t>
            </a:r>
            <a:endParaRPr lang="en-US" sz="1450" dirty="0"/>
          </a:p>
        </p:txBody>
      </p:sp>
      <p:sp>
        <p:nvSpPr>
          <p:cNvPr id="12" name="Shape 8"/>
          <p:cNvSpPr/>
          <p:nvPr/>
        </p:nvSpPr>
        <p:spPr>
          <a:xfrm>
            <a:off x="2331720" y="2514600"/>
            <a:ext cx="457200" cy="365760"/>
          </a:xfrm>
          <a:prstGeom prst="chevron">
            <a:avLst/>
          </a:prstGeom>
          <a:solidFill>
            <a:srgbClr val="BD933F"/>
          </a:solidFill>
          <a:ln/>
        </p:spPr>
        <p:txBody>
          <a:bodyPr/>
          <a:lstStyle/>
          <a:p>
            <a:endParaRPr/>
          </a:p>
        </p:txBody>
      </p:sp>
      <p:sp>
        <p:nvSpPr>
          <p:cNvPr id="13" name="Shape 9"/>
          <p:cNvSpPr/>
          <p:nvPr/>
        </p:nvSpPr>
        <p:spPr>
          <a:xfrm>
            <a:off x="4709160" y="2514600"/>
            <a:ext cx="457200" cy="365760"/>
          </a:xfrm>
          <a:prstGeom prst="chevron">
            <a:avLst/>
          </a:prstGeom>
          <a:solidFill>
            <a:srgbClr val="BD933F"/>
          </a:solidFill>
          <a:ln/>
        </p:spPr>
        <p:txBody>
          <a:bodyPr/>
          <a:lstStyle/>
          <a:p>
            <a:endParaRPr/>
          </a:p>
        </p:txBody>
      </p:sp>
      <p:sp>
        <p:nvSpPr>
          <p:cNvPr id="14" name="Shape 10"/>
          <p:cNvSpPr/>
          <p:nvPr/>
        </p:nvSpPr>
        <p:spPr>
          <a:xfrm>
            <a:off x="5257800" y="2011680"/>
            <a:ext cx="1371600" cy="1371600"/>
          </a:xfrm>
          <a:prstGeom prst="ellipse">
            <a:avLst/>
          </a:prstGeom>
          <a:solidFill>
            <a:srgbClr val="8C3B2E"/>
          </a:solidFill>
          <a:ln/>
        </p:spPr>
        <p:txBody>
          <a:bodyPr/>
          <a:lstStyle/>
          <a:p>
            <a:endParaRPr/>
          </a:p>
        </p:txBody>
      </p:sp>
      <p:pic>
        <p:nvPicPr>
          <p:cNvPr id="15" name="Image 2" descr="/home/claude/gst_ppt/icons/crane_white.png"/>
          <p:cNvPicPr>
            <a:picLocks noChangeAspect="1"/>
          </p:cNvPicPr>
          <p:nvPr/>
        </p:nvPicPr>
        <p:blipFill>
          <a:blip r:embed="rId4"/>
          <a:stretch>
            <a:fillRect/>
          </a:stretch>
        </p:blipFill>
        <p:spPr>
          <a:xfrm>
            <a:off x="5600700" y="2354580"/>
            <a:ext cx="685800" cy="685800"/>
          </a:xfrm>
          <a:prstGeom prst="rect">
            <a:avLst/>
          </a:prstGeom>
        </p:spPr>
      </p:pic>
      <p:sp>
        <p:nvSpPr>
          <p:cNvPr id="16" name="Text 11"/>
          <p:cNvSpPr txBox="1"/>
          <p:nvPr/>
        </p:nvSpPr>
        <p:spPr>
          <a:xfrm>
            <a:off x="4937760" y="3429000"/>
            <a:ext cx="2011680" cy="320040"/>
          </a:xfrm>
          <a:prstGeom prst="rect">
            <a:avLst/>
          </a:prstGeom>
          <a:noFill/>
          <a:ln/>
        </p:spPr>
        <p:txBody>
          <a:bodyPr wrap="square" lIns="0" tIns="0" rIns="0" bIns="0" rtlCol="0" anchor="ctr"/>
          <a:lstStyle/>
          <a:p>
            <a:pPr marL="0" indent="0" algn="ctr">
              <a:buNone/>
            </a:pPr>
            <a:r>
              <a:rPr lang="en-US" sz="1650" b="1" dirty="0">
                <a:solidFill>
                  <a:srgbClr val="1C2620"/>
                </a:solidFill>
                <a:latin typeface="Calibri" pitchFamily="34" charset="0"/>
                <a:ea typeface="Calibri" pitchFamily="34" charset="-122"/>
                <a:cs typeface="Calibri" pitchFamily="34" charset="-120"/>
              </a:rPr>
              <a:t>Developer</a:t>
            </a:r>
            <a:endParaRPr lang="en-US" sz="1650" dirty="0"/>
          </a:p>
        </p:txBody>
      </p:sp>
      <p:sp>
        <p:nvSpPr>
          <p:cNvPr id="17" name="Text 12"/>
          <p:cNvSpPr txBox="1"/>
          <p:nvPr/>
        </p:nvSpPr>
        <p:spPr>
          <a:xfrm>
            <a:off x="4937760" y="3749040"/>
            <a:ext cx="2011680" cy="274320"/>
          </a:xfrm>
          <a:prstGeom prst="rect">
            <a:avLst/>
          </a:prstGeom>
          <a:noFill/>
          <a:ln/>
        </p:spPr>
        <p:txBody>
          <a:bodyPr wrap="square" lIns="0" tIns="0" rIns="0" bIns="0" rtlCol="0" anchor="ctr"/>
          <a:lstStyle/>
          <a:p>
            <a:pPr marL="0" indent="0" algn="ctr">
              <a:buNone/>
            </a:pPr>
            <a:r>
              <a:rPr lang="en-US" sz="1400" i="1" dirty="0">
                <a:solidFill>
                  <a:srgbClr val="6B6355"/>
                </a:solidFill>
                <a:latin typeface="Calibri" pitchFamily="34" charset="0"/>
                <a:ea typeface="Calibri" pitchFamily="34" charset="-122"/>
                <a:cs typeface="Calibri" pitchFamily="34" charset="-120"/>
              </a:rPr>
              <a:t>constructs the project</a:t>
            </a:r>
            <a:endParaRPr lang="en-US" sz="1400" dirty="0"/>
          </a:p>
        </p:txBody>
      </p:sp>
      <p:sp>
        <p:nvSpPr>
          <p:cNvPr id="18" name="Shape 13"/>
          <p:cNvSpPr/>
          <p:nvPr/>
        </p:nvSpPr>
        <p:spPr>
          <a:xfrm>
            <a:off x="6720840" y="2103120"/>
            <a:ext cx="502920" cy="365760"/>
          </a:xfrm>
          <a:prstGeom prst="chevron">
            <a:avLst/>
          </a:prstGeom>
          <a:solidFill>
            <a:srgbClr val="3F6B52"/>
          </a:solidFill>
          <a:ln/>
        </p:spPr>
        <p:txBody>
          <a:bodyPr/>
          <a:lstStyle/>
          <a:p>
            <a:endParaRPr/>
          </a:p>
        </p:txBody>
      </p:sp>
      <p:sp>
        <p:nvSpPr>
          <p:cNvPr id="19" name="Shape 14"/>
          <p:cNvSpPr/>
          <p:nvPr/>
        </p:nvSpPr>
        <p:spPr>
          <a:xfrm>
            <a:off x="6720840" y="2880360"/>
            <a:ext cx="502920" cy="365760"/>
          </a:xfrm>
          <a:prstGeom prst="chevron">
            <a:avLst/>
          </a:prstGeom>
          <a:solidFill>
            <a:srgbClr val="3F6B52"/>
          </a:solidFill>
          <a:ln/>
        </p:spPr>
        <p:txBody>
          <a:bodyPr/>
          <a:lstStyle/>
          <a:p>
            <a:endParaRPr/>
          </a:p>
        </p:txBody>
      </p:sp>
      <p:sp>
        <p:nvSpPr>
          <p:cNvPr id="20" name="Shape 15"/>
          <p:cNvSpPr/>
          <p:nvPr/>
        </p:nvSpPr>
        <p:spPr>
          <a:xfrm>
            <a:off x="7452360" y="1691640"/>
            <a:ext cx="1188720" cy="1188720"/>
          </a:xfrm>
          <a:prstGeom prst="ellipse">
            <a:avLst/>
          </a:prstGeom>
          <a:solidFill>
            <a:srgbClr val="3F6B52"/>
          </a:solidFill>
          <a:ln/>
        </p:spPr>
        <p:txBody>
          <a:bodyPr/>
          <a:lstStyle/>
          <a:p>
            <a:endParaRPr/>
          </a:p>
        </p:txBody>
      </p:sp>
      <p:pic>
        <p:nvPicPr>
          <p:cNvPr id="21" name="Image 3" descr="/home/claude/gst_ppt/icons/home_white.png"/>
          <p:cNvPicPr>
            <a:picLocks noChangeAspect="1"/>
          </p:cNvPicPr>
          <p:nvPr/>
        </p:nvPicPr>
        <p:blipFill>
          <a:blip r:embed="rId5"/>
          <a:stretch>
            <a:fillRect/>
          </a:stretch>
        </p:blipFill>
        <p:spPr>
          <a:xfrm>
            <a:off x="7749540" y="1988820"/>
            <a:ext cx="594360" cy="594360"/>
          </a:xfrm>
          <a:prstGeom prst="rect">
            <a:avLst/>
          </a:prstGeom>
        </p:spPr>
      </p:pic>
      <p:sp>
        <p:nvSpPr>
          <p:cNvPr id="22" name="Text 16"/>
          <p:cNvSpPr txBox="1"/>
          <p:nvPr/>
        </p:nvSpPr>
        <p:spPr>
          <a:xfrm>
            <a:off x="7040880" y="2926080"/>
            <a:ext cx="2057400" cy="502920"/>
          </a:xfrm>
          <a:prstGeom prst="rect">
            <a:avLst/>
          </a:prstGeom>
          <a:noFill/>
          <a:ln/>
        </p:spPr>
        <p:txBody>
          <a:bodyPr wrap="square" lIns="0" tIns="0" rIns="0" bIns="0" rtlCol="0" anchor="t"/>
          <a:lstStyle/>
          <a:p>
            <a:pPr marL="0" indent="0" algn="ctr">
              <a:lnSpc>
                <a:spcPts val="1500"/>
              </a:lnSpc>
              <a:buNone/>
            </a:pPr>
            <a:r>
              <a:rPr lang="en-US" sz="1500" b="1" dirty="0">
                <a:solidFill>
                  <a:srgbClr val="1C2620"/>
                </a:solidFill>
                <a:latin typeface="Calibri" pitchFamily="34" charset="0"/>
                <a:ea typeface="Calibri" pitchFamily="34" charset="-122"/>
                <a:cs typeface="Calibri" pitchFamily="34" charset="-120"/>
              </a:rPr>
              <a:t>Landowner's Share</a:t>
            </a:r>
            <a:endParaRPr lang="en-US" sz="1500" dirty="0"/>
          </a:p>
        </p:txBody>
      </p:sp>
      <p:sp>
        <p:nvSpPr>
          <p:cNvPr id="23" name="Shape 17"/>
          <p:cNvSpPr/>
          <p:nvPr/>
        </p:nvSpPr>
        <p:spPr>
          <a:xfrm>
            <a:off x="7502114" y="3314700"/>
            <a:ext cx="1188720" cy="1188720"/>
          </a:xfrm>
          <a:prstGeom prst="ellipse">
            <a:avLst/>
          </a:prstGeom>
          <a:solidFill>
            <a:srgbClr val="BD933F"/>
          </a:solidFill>
          <a:ln/>
        </p:spPr>
        <p:txBody>
          <a:bodyPr/>
          <a:lstStyle/>
          <a:p>
            <a:endParaRPr/>
          </a:p>
        </p:txBody>
      </p:sp>
      <p:pic>
        <p:nvPicPr>
          <p:cNvPr id="24" name="Image 4" descr="/home/claude/gst_ppt/icons/coins_white.png"/>
          <p:cNvPicPr>
            <a:picLocks noChangeAspect="1"/>
          </p:cNvPicPr>
          <p:nvPr/>
        </p:nvPicPr>
        <p:blipFill>
          <a:blip r:embed="rId6"/>
          <a:stretch>
            <a:fillRect/>
          </a:stretch>
        </p:blipFill>
        <p:spPr>
          <a:xfrm>
            <a:off x="7749540" y="3639312"/>
            <a:ext cx="594360" cy="594360"/>
          </a:xfrm>
          <a:prstGeom prst="rect">
            <a:avLst/>
          </a:prstGeom>
        </p:spPr>
      </p:pic>
      <p:sp>
        <p:nvSpPr>
          <p:cNvPr id="25" name="Text 18"/>
          <p:cNvSpPr txBox="1"/>
          <p:nvPr/>
        </p:nvSpPr>
        <p:spPr>
          <a:xfrm>
            <a:off x="7086600" y="4517136"/>
            <a:ext cx="2057400" cy="502920"/>
          </a:xfrm>
          <a:prstGeom prst="rect">
            <a:avLst/>
          </a:prstGeom>
          <a:noFill/>
          <a:ln/>
        </p:spPr>
        <p:txBody>
          <a:bodyPr wrap="square" lIns="0" tIns="0" rIns="0" bIns="0" rtlCol="0" anchor="t"/>
          <a:lstStyle/>
          <a:p>
            <a:pPr marL="0" indent="0" algn="ctr">
              <a:lnSpc>
                <a:spcPts val="1500"/>
              </a:lnSpc>
              <a:buNone/>
            </a:pPr>
            <a:r>
              <a:rPr lang="en-US" sz="1500" b="1" dirty="0">
                <a:solidFill>
                  <a:srgbClr val="1C2620"/>
                </a:solidFill>
                <a:latin typeface="Calibri" pitchFamily="34" charset="0"/>
                <a:ea typeface="Calibri" pitchFamily="34" charset="-122"/>
                <a:cs typeface="Calibri" pitchFamily="34" charset="-120"/>
              </a:rPr>
              <a:t>Developer's Share</a:t>
            </a:r>
            <a:endParaRPr lang="en-US" sz="1500" dirty="0"/>
          </a:p>
          <a:p>
            <a:pPr marL="0" indent="0" algn="ctr">
              <a:lnSpc>
                <a:spcPts val="1500"/>
              </a:lnSpc>
              <a:buNone/>
            </a:pPr>
            <a:r>
              <a:rPr lang="en-US" sz="1500" b="1" dirty="0">
                <a:solidFill>
                  <a:srgbClr val="1C2620"/>
                </a:solidFill>
                <a:latin typeface="Calibri" pitchFamily="34" charset="0"/>
                <a:ea typeface="Calibri" pitchFamily="34" charset="-122"/>
                <a:cs typeface="Calibri" pitchFamily="34" charset="-120"/>
              </a:rPr>
              <a:t>(sold to buyers)</a:t>
            </a:r>
            <a:endParaRPr lang="en-US" sz="1500" dirty="0"/>
          </a:p>
        </p:txBody>
      </p:sp>
      <p:sp>
        <p:nvSpPr>
          <p:cNvPr id="26" name="Shape 19"/>
          <p:cNvSpPr/>
          <p:nvPr/>
        </p:nvSpPr>
        <p:spPr>
          <a:xfrm>
            <a:off x="9660367" y="1796527"/>
            <a:ext cx="2011680" cy="2880360"/>
          </a:xfrm>
          <a:prstGeom prst="roundRect">
            <a:avLst>
              <a:gd name="adj" fmla="val 4545"/>
            </a:avLst>
          </a:prstGeom>
          <a:solidFill>
            <a:srgbClr val="0A3320"/>
          </a:solidFill>
          <a:ln/>
        </p:spPr>
        <p:txBody>
          <a:bodyPr/>
          <a:lstStyle/>
          <a:p>
            <a:endParaRPr/>
          </a:p>
        </p:txBody>
      </p:sp>
      <p:sp>
        <p:nvSpPr>
          <p:cNvPr id="27" name="Text 20"/>
          <p:cNvSpPr txBox="1"/>
          <p:nvPr/>
        </p:nvSpPr>
        <p:spPr>
          <a:xfrm>
            <a:off x="9784080" y="1920240"/>
            <a:ext cx="1737360" cy="502920"/>
          </a:xfrm>
          <a:prstGeom prst="rect">
            <a:avLst/>
          </a:prstGeom>
          <a:noFill/>
          <a:ln/>
        </p:spPr>
        <p:txBody>
          <a:bodyPr wrap="square" lIns="0" tIns="0" rIns="0" bIns="0" rtlCol="0" anchor="ctr"/>
          <a:lstStyle/>
          <a:p>
            <a:pPr marL="0" indent="0" algn="l">
              <a:lnSpc>
                <a:spcPts val="1500"/>
              </a:lnSpc>
              <a:buNone/>
            </a:pPr>
            <a:r>
              <a:rPr lang="en-US" sz="1550" b="1" dirty="0">
                <a:solidFill>
                  <a:srgbClr val="BD933F"/>
                </a:solidFill>
                <a:latin typeface="Calibri" pitchFamily="34" charset="0"/>
                <a:ea typeface="Calibri" pitchFamily="34" charset="-122"/>
                <a:cs typeface="Calibri" pitchFamily="34" charset="-120"/>
              </a:rPr>
              <a:t>Why it matters for GST</a:t>
            </a:r>
            <a:endParaRPr lang="en-US" sz="1550" dirty="0"/>
          </a:p>
        </p:txBody>
      </p:sp>
      <p:sp>
        <p:nvSpPr>
          <p:cNvPr id="28" name="Text 21"/>
          <p:cNvSpPr txBox="1"/>
          <p:nvPr/>
        </p:nvSpPr>
        <p:spPr>
          <a:xfrm>
            <a:off x="9784080" y="2468880"/>
            <a:ext cx="1737360" cy="2084832"/>
          </a:xfrm>
          <a:prstGeom prst="rect">
            <a:avLst/>
          </a:prstGeom>
          <a:noFill/>
          <a:ln/>
        </p:spPr>
        <p:txBody>
          <a:bodyPr wrap="square" lIns="0" tIns="0" rIns="0" bIns="0" rtlCol="0" anchor="ctr"/>
          <a:lstStyle/>
          <a:p>
            <a:pPr marL="0" indent="0" algn="l">
              <a:lnSpc>
                <a:spcPts val="1400"/>
              </a:lnSpc>
              <a:buNone/>
            </a:pPr>
            <a:r>
              <a:rPr lang="en-US" sz="1600" dirty="0">
                <a:solidFill>
                  <a:srgbClr val="E5EEE8"/>
                </a:solidFill>
                <a:latin typeface="Calibri" pitchFamily="34" charset="0"/>
                <a:ea typeface="Calibri" pitchFamily="34" charset="-122"/>
                <a:cs typeface="Calibri" pitchFamily="34" charset="-120"/>
              </a:rPr>
              <a:t>A JDA is not one transaction — GST law treats the transfer of development rights and the construction service as separate, specifically-timed supplies</a:t>
            </a:r>
            <a:r>
              <a:rPr lang="en-US" sz="1350" dirty="0">
                <a:solidFill>
                  <a:srgbClr val="E5EEE8"/>
                </a:solidFill>
                <a:latin typeface="Calibri" pitchFamily="34" charset="0"/>
                <a:ea typeface="Calibri" pitchFamily="34" charset="-122"/>
                <a:cs typeface="Calibri" pitchFamily="34" charset="-120"/>
              </a:rPr>
              <a:t>.</a:t>
            </a:r>
            <a:endParaRPr lang="en-US" sz="1350" dirty="0"/>
          </a:p>
        </p:txBody>
      </p:sp>
      <p:sp>
        <p:nvSpPr>
          <p:cNvPr id="29" name="Shape 22"/>
          <p:cNvSpPr/>
          <p:nvPr/>
        </p:nvSpPr>
        <p:spPr>
          <a:xfrm>
            <a:off x="548640" y="5349240"/>
            <a:ext cx="11064240" cy="868680"/>
          </a:xfrm>
          <a:prstGeom prst="roundRect">
            <a:avLst>
              <a:gd name="adj" fmla="val 8421"/>
            </a:avLst>
          </a:prstGeom>
          <a:solidFill>
            <a:srgbClr val="F4EDE0"/>
          </a:solidFill>
          <a:ln w="12700">
            <a:solidFill>
              <a:srgbClr val="E4DCC8"/>
            </a:solidFill>
            <a:prstDash val="solid"/>
          </a:ln>
        </p:spPr>
        <p:txBody>
          <a:bodyPr/>
          <a:lstStyle/>
          <a:p>
            <a:endParaRPr/>
          </a:p>
        </p:txBody>
      </p:sp>
      <p:sp>
        <p:nvSpPr>
          <p:cNvPr id="30" name="Shape 23"/>
          <p:cNvSpPr/>
          <p:nvPr/>
        </p:nvSpPr>
        <p:spPr>
          <a:xfrm>
            <a:off x="713232" y="5477256"/>
            <a:ext cx="594360" cy="594360"/>
          </a:xfrm>
          <a:prstGeom prst="ellipse">
            <a:avLst/>
          </a:prstGeom>
          <a:solidFill>
            <a:srgbClr val="8C3B2E"/>
          </a:solidFill>
          <a:ln/>
        </p:spPr>
        <p:txBody>
          <a:bodyPr/>
          <a:lstStyle/>
          <a:p>
            <a:endParaRPr/>
          </a:p>
        </p:txBody>
      </p:sp>
      <p:pic>
        <p:nvPicPr>
          <p:cNvPr id="31" name="Image 5" descr="/home/claude/gst_ppt/icons/book_white.png"/>
          <p:cNvPicPr>
            <a:picLocks noChangeAspect="1"/>
          </p:cNvPicPr>
          <p:nvPr/>
        </p:nvPicPr>
        <p:blipFill>
          <a:blip r:embed="rId7"/>
          <a:stretch>
            <a:fillRect/>
          </a:stretch>
        </p:blipFill>
        <p:spPr>
          <a:xfrm>
            <a:off x="846963" y="5610987"/>
            <a:ext cx="326898" cy="326898"/>
          </a:xfrm>
          <a:prstGeom prst="rect">
            <a:avLst/>
          </a:prstGeom>
        </p:spPr>
      </p:pic>
      <p:sp>
        <p:nvSpPr>
          <p:cNvPr id="32" name="Text 24"/>
          <p:cNvSpPr txBox="1"/>
          <p:nvPr/>
        </p:nvSpPr>
        <p:spPr>
          <a:xfrm>
            <a:off x="1481328" y="5440680"/>
            <a:ext cx="9966960" cy="685800"/>
          </a:xfrm>
          <a:prstGeom prst="rect">
            <a:avLst/>
          </a:prstGeom>
          <a:noFill/>
          <a:ln/>
        </p:spPr>
        <p:txBody>
          <a:bodyPr wrap="square" lIns="0" tIns="0" rIns="0" bIns="0" rtlCol="0" anchor="ctr"/>
          <a:lstStyle/>
          <a:p>
            <a:pPr marL="0" indent="0">
              <a:lnSpc>
                <a:spcPts val="1600"/>
              </a:lnSpc>
              <a:buNone/>
            </a:pPr>
            <a:r>
              <a:rPr lang="en-US" sz="1500" b="1" dirty="0">
                <a:solidFill>
                  <a:srgbClr val="0A3320"/>
                </a:solidFill>
                <a:latin typeface="Calibri" pitchFamily="34" charset="0"/>
                <a:ea typeface="Calibri" pitchFamily="34" charset="-122"/>
                <a:cs typeface="Calibri" pitchFamily="34" charset="-120"/>
              </a:rPr>
              <a:t>Schedule III, Entry 5, CGST Act, 2017:  </a:t>
            </a:r>
            <a:r>
              <a:rPr lang="en-US" sz="1500" dirty="0">
                <a:solidFill>
                  <a:srgbClr val="1C2620"/>
                </a:solidFill>
                <a:latin typeface="Calibri" pitchFamily="34" charset="0"/>
                <a:ea typeface="Calibri" pitchFamily="34" charset="-122"/>
                <a:cs typeface="Calibri" pitchFamily="34" charset="-120"/>
              </a:rPr>
              <a:t>"Sale of land" is neither a supply of goods nor of services — including developed land (levelling, drainage, etc.), per CBIC Circular No. 177/09/2022-TRU, para 14.</a:t>
            </a:r>
            <a:endParaRPr lang="en-US" sz="1500" dirty="0"/>
          </a:p>
        </p:txBody>
      </p:sp>
      <p:sp>
        <p:nvSpPr>
          <p:cNvPr id="33" name="Text 25"/>
          <p:cNvSpPr txBox="1"/>
          <p:nvPr/>
        </p:nvSpPr>
        <p:spPr>
          <a:xfrm>
            <a:off x="457200" y="6455664"/>
            <a:ext cx="10881360" cy="310896"/>
          </a:xfrm>
          <a:prstGeom prst="rect">
            <a:avLst/>
          </a:prstGeom>
          <a:noFill/>
          <a:ln/>
        </p:spPr>
        <p:txBody>
          <a:bodyPr wrap="square" lIns="0" tIns="0" rIns="0" bIns="0" rtlCol="0" anchor="ctr"/>
          <a:lstStyle/>
          <a:p>
            <a:pPr marL="0" indent="0" algn="l">
              <a:buNone/>
            </a:pPr>
            <a:r>
              <a:rPr lang="en-US" sz="1100" i="1" dirty="0">
                <a:solidFill>
                  <a:srgbClr val="6B6355"/>
                </a:solidFill>
                <a:latin typeface="Calibri" pitchFamily="34" charset="0"/>
                <a:ea typeface="Calibri" pitchFamily="34" charset="-122"/>
                <a:cs typeface="Calibri" pitchFamily="34" charset="-120"/>
              </a:rPr>
              <a:t>Source: CGST Act 2017, Schedule III Entry 5; CBIC Circular No. 177/09/2022-TRU (03.08.2022), para 14</a:t>
            </a:r>
            <a:endParaRPr lang="en-US" sz="1100" dirty="0"/>
          </a:p>
        </p:txBody>
      </p:sp>
      <p:sp>
        <p:nvSpPr>
          <p:cNvPr id="34" name="Text 26"/>
          <p:cNvSpPr txBox="1"/>
          <p:nvPr/>
        </p:nvSpPr>
        <p:spPr>
          <a:xfrm>
            <a:off x="11594592" y="6455664"/>
            <a:ext cx="457200" cy="310896"/>
          </a:xfrm>
          <a:prstGeom prst="rect">
            <a:avLst/>
          </a:prstGeom>
          <a:noFill/>
          <a:ln/>
        </p:spPr>
        <p:txBody>
          <a:bodyPr wrap="square" lIns="0" tIns="0" rIns="0" bIns="0" rtlCol="0" anchor="ctr"/>
          <a:lstStyle/>
          <a:p>
            <a:pPr marL="0" indent="0" algn="r">
              <a:buNone/>
            </a:pPr>
            <a:r>
              <a:rPr lang="en-US" sz="1250" dirty="0">
                <a:solidFill>
                  <a:srgbClr val="6B6355"/>
                </a:solidFill>
                <a:latin typeface="Calibri" pitchFamily="34" charset="0"/>
                <a:ea typeface="Calibri" pitchFamily="34" charset="-122"/>
                <a:cs typeface="Calibri" pitchFamily="34" charset="-120"/>
              </a:rPr>
              <a:t>3</a:t>
            </a:r>
            <a:endParaRPr lang="en-US" sz="1250" dirty="0"/>
          </a:p>
        </p:txBody>
      </p:sp>
      <p:pic>
        <p:nvPicPr>
          <p:cNvPr id="36" name="Picture 35">
            <a:extLst>
              <a:ext uri="{FF2B5EF4-FFF2-40B4-BE49-F238E27FC236}">
                <a16:creationId xmlns:a16="http://schemas.microsoft.com/office/drawing/2014/main" id="{8422923F-B3D5-FCB3-7D22-7E2D42168EFD}"/>
              </a:ext>
            </a:extLst>
          </p:cNvPr>
          <p:cNvPicPr>
            <a:picLocks noChangeAspect="1"/>
          </p:cNvPicPr>
          <p:nvPr/>
        </p:nvPicPr>
        <p:blipFill>
          <a:blip r:embed="rId8"/>
          <a:stretch>
            <a:fillRect/>
          </a:stretch>
        </p:blipFill>
        <p:spPr>
          <a:xfrm>
            <a:off x="10367682" y="201168"/>
            <a:ext cx="1565237" cy="82296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920" y="347472"/>
            <a:ext cx="164592" cy="201168"/>
          </a:xfrm>
          <a:prstGeom prst="rect">
            <a:avLst/>
          </a:prstGeom>
          <a:solidFill>
            <a:srgbClr val="BD93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77240" y="256032"/>
            <a:ext cx="10515600" cy="320040"/>
          </a:xfrm>
          <a:prstGeom prst="rect">
            <a:avLst/>
          </a:prstGeom>
          <a:noFill/>
        </p:spPr>
        <p:txBody>
          <a:bodyPr wrap="square" anchor="t">
            <a:spAutoFit/>
          </a:bodyPr>
          <a:lstStyle/>
          <a:p>
            <a:pPr algn="l">
              <a:spcAft>
                <a:spcPts val="400"/>
              </a:spcAft>
            </a:pPr>
            <a:r>
              <a:rPr sz="1400" b="1" i="0">
                <a:solidFill>
                  <a:srgbClr val="BD933F"/>
                </a:solidFill>
                <a:latin typeface="Calibri"/>
              </a:rPr>
              <a:t>JDAS, DEVELOPMENT RIGHTS &amp; FSI / TDR</a:t>
            </a:r>
          </a:p>
        </p:txBody>
      </p:sp>
      <p:sp>
        <p:nvSpPr>
          <p:cNvPr id="4" name="TextBox 3"/>
          <p:cNvSpPr txBox="1"/>
          <p:nvPr/>
        </p:nvSpPr>
        <p:spPr>
          <a:xfrm>
            <a:off x="502920" y="502920"/>
            <a:ext cx="11155680" cy="502920"/>
          </a:xfrm>
          <a:prstGeom prst="rect">
            <a:avLst/>
          </a:prstGeom>
          <a:noFill/>
        </p:spPr>
        <p:txBody>
          <a:bodyPr wrap="square" anchor="t">
            <a:spAutoFit/>
          </a:bodyPr>
          <a:lstStyle/>
          <a:p>
            <a:pPr algn="l">
              <a:spcAft>
                <a:spcPts val="400"/>
              </a:spcAft>
            </a:pPr>
            <a:r>
              <a:rPr sz="2600" b="1" i="0">
                <a:solidFill>
                  <a:srgbClr val="1C2620"/>
                </a:solidFill>
                <a:latin typeface="Cambria"/>
              </a:rPr>
              <a:t>The JDA Four-Leg Framework</a:t>
            </a:r>
          </a:p>
        </p:txBody>
      </p:sp>
      <p:sp>
        <p:nvSpPr>
          <p:cNvPr id="5" name="TextBox 4"/>
          <p:cNvSpPr txBox="1"/>
          <p:nvPr/>
        </p:nvSpPr>
        <p:spPr>
          <a:xfrm>
            <a:off x="502920" y="987552"/>
            <a:ext cx="11155680" cy="347472"/>
          </a:xfrm>
          <a:prstGeom prst="rect">
            <a:avLst/>
          </a:prstGeom>
          <a:noFill/>
        </p:spPr>
        <p:txBody>
          <a:bodyPr wrap="square" anchor="t">
            <a:spAutoFit/>
          </a:bodyPr>
          <a:lstStyle/>
          <a:p>
            <a:pPr algn="l">
              <a:spcAft>
                <a:spcPts val="400"/>
              </a:spcAft>
            </a:pPr>
            <a:r>
              <a:rPr sz="1400" b="0" i="1">
                <a:solidFill>
                  <a:srgbClr val="6B6355"/>
                </a:solidFill>
                <a:latin typeface="Calibri"/>
              </a:rPr>
              <a:t>GST treats a Joint Development Agreement as four distinct supplies — not one transaction.</a:t>
            </a:r>
          </a:p>
        </p:txBody>
      </p:sp>
      <p:sp>
        <p:nvSpPr>
          <p:cNvPr id="6" name="Rounded Rectangle 5"/>
          <p:cNvSpPr/>
          <p:nvPr/>
        </p:nvSpPr>
        <p:spPr>
          <a:xfrm>
            <a:off x="411480" y="1508760"/>
            <a:ext cx="2743200" cy="4160520"/>
          </a:xfrm>
          <a:prstGeom prst="roundRect">
            <a:avLst>
              <a:gd name="adj" fmla="val 8000"/>
            </a:avLst>
          </a:prstGeom>
          <a:solidFill>
            <a:srgbClr val="1A5C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1645920"/>
            <a:ext cx="2468880" cy="365760"/>
          </a:xfrm>
          <a:prstGeom prst="rect">
            <a:avLst/>
          </a:prstGeom>
          <a:noFill/>
        </p:spPr>
        <p:txBody>
          <a:bodyPr wrap="square" anchor="t">
            <a:spAutoFit/>
          </a:bodyPr>
          <a:lstStyle/>
          <a:p>
            <a:pPr algn="ctr">
              <a:spcAft>
                <a:spcPts val="400"/>
              </a:spcAft>
            </a:pPr>
            <a:r>
              <a:rPr sz="2000" b="1" i="0">
                <a:solidFill>
                  <a:srgbClr val="BD933F"/>
                </a:solidFill>
                <a:latin typeface="Cambria"/>
              </a:rPr>
              <a:t>T-1</a:t>
            </a:r>
          </a:p>
        </p:txBody>
      </p:sp>
      <p:sp>
        <p:nvSpPr>
          <p:cNvPr id="8" name="TextBox 7"/>
          <p:cNvSpPr txBox="1"/>
          <p:nvPr/>
        </p:nvSpPr>
        <p:spPr>
          <a:xfrm>
            <a:off x="521208" y="2057400"/>
            <a:ext cx="2523744" cy="640080"/>
          </a:xfrm>
          <a:prstGeom prst="rect">
            <a:avLst/>
          </a:prstGeom>
          <a:noFill/>
        </p:spPr>
        <p:txBody>
          <a:bodyPr wrap="square" anchor="t">
            <a:spAutoFit/>
          </a:bodyPr>
          <a:lstStyle/>
          <a:p>
            <a:pPr algn="ctr">
              <a:spcAft>
                <a:spcPts val="400"/>
              </a:spcAft>
            </a:pPr>
            <a:r>
              <a:rPr sz="2000" b="1" i="0">
                <a:solidFill>
                  <a:srgbClr val="FDF8F4"/>
                </a:solidFill>
                <a:latin typeface="Cambria"/>
              </a:rPr>
              <a:t>TDR / FSI</a:t>
            </a:r>
          </a:p>
        </p:txBody>
      </p:sp>
      <p:sp>
        <p:nvSpPr>
          <p:cNvPr id="9" name="TextBox 8"/>
          <p:cNvSpPr txBox="1"/>
          <p:nvPr/>
        </p:nvSpPr>
        <p:spPr>
          <a:xfrm>
            <a:off x="521208" y="2788920"/>
            <a:ext cx="2523744" cy="640080"/>
          </a:xfrm>
          <a:prstGeom prst="rect">
            <a:avLst/>
          </a:prstGeom>
          <a:noFill/>
        </p:spPr>
        <p:txBody>
          <a:bodyPr wrap="square" anchor="t">
            <a:spAutoFit/>
          </a:bodyPr>
          <a:lstStyle/>
          <a:p>
            <a:pPr algn="ctr">
              <a:spcAft>
                <a:spcPts val="400"/>
              </a:spcAft>
            </a:pPr>
            <a:r>
              <a:rPr sz="1500" b="0" i="0">
                <a:solidFill>
                  <a:srgbClr val="FDF8F4"/>
                </a:solidFill>
                <a:latin typeface="Calibri"/>
              </a:rPr>
              <a:t>Landowner → Developer</a:t>
            </a:r>
          </a:p>
        </p:txBody>
      </p:sp>
      <p:sp>
        <p:nvSpPr>
          <p:cNvPr id="10" name="TextBox 9"/>
          <p:cNvSpPr txBox="1"/>
          <p:nvPr/>
        </p:nvSpPr>
        <p:spPr>
          <a:xfrm>
            <a:off x="548640" y="3566160"/>
            <a:ext cx="2468880" cy="1645920"/>
          </a:xfrm>
          <a:prstGeom prst="rect">
            <a:avLst/>
          </a:prstGeom>
          <a:noFill/>
        </p:spPr>
        <p:txBody>
          <a:bodyPr wrap="square" anchor="t">
            <a:spAutoFit/>
          </a:bodyPr>
          <a:lstStyle/>
          <a:p>
            <a:pPr algn="ctr">
              <a:spcAft>
                <a:spcPts val="400"/>
              </a:spcAft>
            </a:pPr>
            <a:r>
              <a:rPr sz="1400" b="0" i="0">
                <a:solidFill>
                  <a:srgbClr val="D8E7DC"/>
                </a:solidFill>
                <a:latin typeface="Calibri"/>
              </a:rPr>
              <a:t>RCM on developer
N/N 05/2019 • 5B</a:t>
            </a:r>
          </a:p>
        </p:txBody>
      </p:sp>
      <p:sp>
        <p:nvSpPr>
          <p:cNvPr id="11" name="Rounded Rectangle 10"/>
          <p:cNvSpPr/>
          <p:nvPr/>
        </p:nvSpPr>
        <p:spPr>
          <a:xfrm>
            <a:off x="3337560" y="1508760"/>
            <a:ext cx="2743200" cy="4160520"/>
          </a:xfrm>
          <a:prstGeom prst="roundRect">
            <a:avLst>
              <a:gd name="adj" fmla="val 8000"/>
            </a:avLst>
          </a:prstGeom>
          <a:solidFill>
            <a:srgbClr val="1448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474720" y="1645920"/>
            <a:ext cx="2468880" cy="365760"/>
          </a:xfrm>
          <a:prstGeom prst="rect">
            <a:avLst/>
          </a:prstGeom>
          <a:noFill/>
        </p:spPr>
        <p:txBody>
          <a:bodyPr wrap="square" anchor="t">
            <a:spAutoFit/>
          </a:bodyPr>
          <a:lstStyle/>
          <a:p>
            <a:pPr algn="ctr">
              <a:spcAft>
                <a:spcPts val="400"/>
              </a:spcAft>
            </a:pPr>
            <a:r>
              <a:rPr sz="2000" b="1" i="0">
                <a:solidFill>
                  <a:srgbClr val="BD933F"/>
                </a:solidFill>
                <a:latin typeface="Cambria"/>
              </a:rPr>
              <a:t>T-2</a:t>
            </a:r>
          </a:p>
        </p:txBody>
      </p:sp>
      <p:sp>
        <p:nvSpPr>
          <p:cNvPr id="13" name="TextBox 12"/>
          <p:cNvSpPr txBox="1"/>
          <p:nvPr/>
        </p:nvSpPr>
        <p:spPr>
          <a:xfrm>
            <a:off x="3447288" y="2057400"/>
            <a:ext cx="2523744" cy="640080"/>
          </a:xfrm>
          <a:prstGeom prst="rect">
            <a:avLst/>
          </a:prstGeom>
          <a:noFill/>
        </p:spPr>
        <p:txBody>
          <a:bodyPr wrap="square" anchor="t">
            <a:spAutoFit/>
          </a:bodyPr>
          <a:lstStyle/>
          <a:p>
            <a:pPr algn="ctr">
              <a:spcAft>
                <a:spcPts val="400"/>
              </a:spcAft>
            </a:pPr>
            <a:r>
              <a:rPr sz="2000" b="1" i="0">
                <a:solidFill>
                  <a:srgbClr val="FDF8F4"/>
                </a:solidFill>
                <a:latin typeface="Cambria"/>
              </a:rPr>
              <a:t>Construction</a:t>
            </a:r>
          </a:p>
        </p:txBody>
      </p:sp>
      <p:sp>
        <p:nvSpPr>
          <p:cNvPr id="14" name="TextBox 13"/>
          <p:cNvSpPr txBox="1"/>
          <p:nvPr/>
        </p:nvSpPr>
        <p:spPr>
          <a:xfrm>
            <a:off x="3447288" y="2788920"/>
            <a:ext cx="2523744" cy="640080"/>
          </a:xfrm>
          <a:prstGeom prst="rect">
            <a:avLst/>
          </a:prstGeom>
          <a:noFill/>
        </p:spPr>
        <p:txBody>
          <a:bodyPr wrap="square" anchor="t">
            <a:spAutoFit/>
          </a:bodyPr>
          <a:lstStyle/>
          <a:p>
            <a:pPr algn="ctr">
              <a:spcAft>
                <a:spcPts val="400"/>
              </a:spcAft>
            </a:pPr>
            <a:r>
              <a:rPr sz="1500" b="0" i="0">
                <a:solidFill>
                  <a:srgbClr val="FDF8F4"/>
                </a:solidFill>
                <a:latin typeface="Calibri"/>
              </a:rPr>
              <a:t>Developer → Landowner</a:t>
            </a:r>
          </a:p>
        </p:txBody>
      </p:sp>
      <p:sp>
        <p:nvSpPr>
          <p:cNvPr id="15" name="TextBox 14"/>
          <p:cNvSpPr txBox="1"/>
          <p:nvPr/>
        </p:nvSpPr>
        <p:spPr>
          <a:xfrm>
            <a:off x="3474720" y="3566160"/>
            <a:ext cx="2468880" cy="1645920"/>
          </a:xfrm>
          <a:prstGeom prst="rect">
            <a:avLst/>
          </a:prstGeom>
          <a:noFill/>
        </p:spPr>
        <p:txBody>
          <a:bodyPr wrap="square" anchor="t">
            <a:spAutoFit/>
          </a:bodyPr>
          <a:lstStyle/>
          <a:p>
            <a:pPr algn="ctr">
              <a:spcAft>
                <a:spcPts val="400"/>
              </a:spcAft>
            </a:pPr>
            <a:r>
              <a:rPr sz="1400" b="0" i="0">
                <a:solidFill>
                  <a:srgbClr val="D8E7DC"/>
                </a:solidFill>
                <a:latin typeface="Calibri"/>
              </a:rPr>
              <a:t>Forward charge
N/N 06/2019 timing</a:t>
            </a:r>
          </a:p>
        </p:txBody>
      </p:sp>
      <p:sp>
        <p:nvSpPr>
          <p:cNvPr id="16" name="Rounded Rectangle 15"/>
          <p:cNvSpPr/>
          <p:nvPr/>
        </p:nvSpPr>
        <p:spPr>
          <a:xfrm>
            <a:off x="6263640" y="1508760"/>
            <a:ext cx="2743200" cy="4160520"/>
          </a:xfrm>
          <a:prstGeom prst="roundRect">
            <a:avLst>
              <a:gd name="adj" fmla="val 8000"/>
            </a:avLst>
          </a:prstGeom>
          <a:solidFill>
            <a:srgbClr val="1A5C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00800" y="1645920"/>
            <a:ext cx="2468880" cy="365760"/>
          </a:xfrm>
          <a:prstGeom prst="rect">
            <a:avLst/>
          </a:prstGeom>
          <a:noFill/>
        </p:spPr>
        <p:txBody>
          <a:bodyPr wrap="square" anchor="t">
            <a:spAutoFit/>
          </a:bodyPr>
          <a:lstStyle/>
          <a:p>
            <a:pPr algn="ctr">
              <a:spcAft>
                <a:spcPts val="400"/>
              </a:spcAft>
            </a:pPr>
            <a:r>
              <a:rPr sz="2000" b="1" i="0">
                <a:solidFill>
                  <a:srgbClr val="BD933F"/>
                </a:solidFill>
                <a:latin typeface="Cambria"/>
              </a:rPr>
              <a:t>T-3</a:t>
            </a:r>
          </a:p>
        </p:txBody>
      </p:sp>
      <p:sp>
        <p:nvSpPr>
          <p:cNvPr id="18" name="TextBox 17"/>
          <p:cNvSpPr txBox="1"/>
          <p:nvPr/>
        </p:nvSpPr>
        <p:spPr>
          <a:xfrm>
            <a:off x="6373368" y="2057400"/>
            <a:ext cx="2523744" cy="640080"/>
          </a:xfrm>
          <a:prstGeom prst="rect">
            <a:avLst/>
          </a:prstGeom>
          <a:noFill/>
        </p:spPr>
        <p:txBody>
          <a:bodyPr wrap="square" anchor="t">
            <a:spAutoFit/>
          </a:bodyPr>
          <a:lstStyle/>
          <a:p>
            <a:pPr algn="ctr">
              <a:spcAft>
                <a:spcPts val="400"/>
              </a:spcAft>
            </a:pPr>
            <a:r>
              <a:rPr sz="2000" b="1" i="0">
                <a:solidFill>
                  <a:srgbClr val="FDF8F4"/>
                </a:solidFill>
                <a:latin typeface="Cambria"/>
              </a:rPr>
              <a:t>Sale of units</a:t>
            </a:r>
          </a:p>
        </p:txBody>
      </p:sp>
      <p:sp>
        <p:nvSpPr>
          <p:cNvPr id="19" name="TextBox 18"/>
          <p:cNvSpPr txBox="1"/>
          <p:nvPr/>
        </p:nvSpPr>
        <p:spPr>
          <a:xfrm>
            <a:off x="6373368" y="2788920"/>
            <a:ext cx="2523744" cy="640080"/>
          </a:xfrm>
          <a:prstGeom prst="rect">
            <a:avLst/>
          </a:prstGeom>
          <a:noFill/>
        </p:spPr>
        <p:txBody>
          <a:bodyPr wrap="square" anchor="t">
            <a:spAutoFit/>
          </a:bodyPr>
          <a:lstStyle/>
          <a:p>
            <a:pPr algn="ctr">
              <a:spcAft>
                <a:spcPts val="400"/>
              </a:spcAft>
            </a:pPr>
            <a:r>
              <a:rPr sz="1500" b="0" i="0">
                <a:solidFill>
                  <a:srgbClr val="FDF8F4"/>
                </a:solidFill>
                <a:latin typeface="Calibri"/>
              </a:rPr>
              <a:t>Developer → Buyers</a:t>
            </a:r>
          </a:p>
        </p:txBody>
      </p:sp>
      <p:sp>
        <p:nvSpPr>
          <p:cNvPr id="20" name="TextBox 19"/>
          <p:cNvSpPr txBox="1"/>
          <p:nvPr/>
        </p:nvSpPr>
        <p:spPr>
          <a:xfrm>
            <a:off x="6400800" y="3566160"/>
            <a:ext cx="2468880" cy="1645920"/>
          </a:xfrm>
          <a:prstGeom prst="rect">
            <a:avLst/>
          </a:prstGeom>
          <a:noFill/>
        </p:spPr>
        <p:txBody>
          <a:bodyPr wrap="square" anchor="t">
            <a:spAutoFit/>
          </a:bodyPr>
          <a:lstStyle/>
          <a:p>
            <a:pPr algn="ctr">
              <a:spcAft>
                <a:spcPts val="400"/>
              </a:spcAft>
            </a:pPr>
            <a:r>
              <a:rPr sz="1400" b="0" i="0">
                <a:solidFill>
                  <a:srgbClr val="D8E7DC"/>
                </a:solidFill>
                <a:latin typeface="Calibri"/>
              </a:rPr>
              <a:t>New-scheme rates
0.75% / 3.75% CGST</a:t>
            </a:r>
          </a:p>
        </p:txBody>
      </p:sp>
      <p:sp>
        <p:nvSpPr>
          <p:cNvPr id="21" name="Rounded Rectangle 20"/>
          <p:cNvSpPr/>
          <p:nvPr/>
        </p:nvSpPr>
        <p:spPr>
          <a:xfrm>
            <a:off x="9189720" y="1508760"/>
            <a:ext cx="2743200" cy="4160520"/>
          </a:xfrm>
          <a:prstGeom prst="roundRect">
            <a:avLst>
              <a:gd name="adj" fmla="val 8000"/>
            </a:avLst>
          </a:prstGeom>
          <a:solidFill>
            <a:srgbClr val="1448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326880" y="1645920"/>
            <a:ext cx="2468880" cy="365760"/>
          </a:xfrm>
          <a:prstGeom prst="rect">
            <a:avLst/>
          </a:prstGeom>
          <a:noFill/>
        </p:spPr>
        <p:txBody>
          <a:bodyPr wrap="square" anchor="t">
            <a:spAutoFit/>
          </a:bodyPr>
          <a:lstStyle/>
          <a:p>
            <a:pPr algn="ctr">
              <a:spcAft>
                <a:spcPts val="400"/>
              </a:spcAft>
            </a:pPr>
            <a:r>
              <a:rPr sz="2000" b="1" i="0">
                <a:solidFill>
                  <a:srgbClr val="BD933F"/>
                </a:solidFill>
                <a:latin typeface="Cambria"/>
              </a:rPr>
              <a:t>T-4</a:t>
            </a:r>
          </a:p>
        </p:txBody>
      </p:sp>
      <p:sp>
        <p:nvSpPr>
          <p:cNvPr id="23" name="TextBox 22"/>
          <p:cNvSpPr txBox="1"/>
          <p:nvPr/>
        </p:nvSpPr>
        <p:spPr>
          <a:xfrm>
            <a:off x="9299448" y="2057400"/>
            <a:ext cx="2523744" cy="640080"/>
          </a:xfrm>
          <a:prstGeom prst="rect">
            <a:avLst/>
          </a:prstGeom>
          <a:noFill/>
        </p:spPr>
        <p:txBody>
          <a:bodyPr wrap="square" anchor="t">
            <a:spAutoFit/>
          </a:bodyPr>
          <a:lstStyle/>
          <a:p>
            <a:pPr algn="ctr">
              <a:spcAft>
                <a:spcPts val="400"/>
              </a:spcAft>
            </a:pPr>
            <a:r>
              <a:rPr sz="2000" b="1" i="0">
                <a:solidFill>
                  <a:srgbClr val="FDF8F4"/>
                </a:solidFill>
                <a:latin typeface="Cambria"/>
              </a:rPr>
              <a:t>Sale of units</a:t>
            </a:r>
          </a:p>
        </p:txBody>
      </p:sp>
      <p:sp>
        <p:nvSpPr>
          <p:cNvPr id="24" name="TextBox 23"/>
          <p:cNvSpPr txBox="1"/>
          <p:nvPr/>
        </p:nvSpPr>
        <p:spPr>
          <a:xfrm>
            <a:off x="9299448" y="2788920"/>
            <a:ext cx="2523744" cy="640080"/>
          </a:xfrm>
          <a:prstGeom prst="rect">
            <a:avLst/>
          </a:prstGeom>
          <a:noFill/>
        </p:spPr>
        <p:txBody>
          <a:bodyPr wrap="square" anchor="t">
            <a:spAutoFit/>
          </a:bodyPr>
          <a:lstStyle/>
          <a:p>
            <a:pPr algn="ctr">
              <a:spcAft>
                <a:spcPts val="400"/>
              </a:spcAft>
            </a:pPr>
            <a:r>
              <a:rPr sz="1500" b="0" i="0">
                <a:solidFill>
                  <a:srgbClr val="FDF8F4"/>
                </a:solidFill>
                <a:latin typeface="Calibri"/>
              </a:rPr>
              <a:t>Landowner → Buyers</a:t>
            </a:r>
          </a:p>
        </p:txBody>
      </p:sp>
      <p:sp>
        <p:nvSpPr>
          <p:cNvPr id="25" name="TextBox 24"/>
          <p:cNvSpPr txBox="1"/>
          <p:nvPr/>
        </p:nvSpPr>
        <p:spPr>
          <a:xfrm>
            <a:off x="9326880" y="3566160"/>
            <a:ext cx="2468880" cy="1645920"/>
          </a:xfrm>
          <a:prstGeom prst="rect">
            <a:avLst/>
          </a:prstGeom>
          <a:noFill/>
        </p:spPr>
        <p:txBody>
          <a:bodyPr wrap="square" anchor="t">
            <a:spAutoFit/>
          </a:bodyPr>
          <a:lstStyle/>
          <a:p>
            <a:pPr algn="ctr">
              <a:spcAft>
                <a:spcPts val="400"/>
              </a:spcAft>
            </a:pPr>
            <a:r>
              <a:rPr sz="1400" b="0" i="0">
                <a:solidFill>
                  <a:srgbClr val="D8E7DC"/>
                </a:solidFill>
                <a:latin typeface="Calibri"/>
              </a:rPr>
              <a:t>Area-share only
ITC from T-2 usable</a:t>
            </a:r>
          </a:p>
        </p:txBody>
      </p:sp>
      <p:pic>
        <p:nvPicPr>
          <p:cNvPr id="30" name="Picture 29">
            <a:extLst>
              <a:ext uri="{FF2B5EF4-FFF2-40B4-BE49-F238E27FC236}">
                <a16:creationId xmlns:a16="http://schemas.microsoft.com/office/drawing/2014/main" id="{4D210E15-A33E-F691-40B3-10198975B222}"/>
              </a:ext>
            </a:extLst>
          </p:cNvPr>
          <p:cNvPicPr>
            <a:picLocks noChangeAspect="1"/>
          </p:cNvPicPr>
          <p:nvPr/>
        </p:nvPicPr>
        <p:blipFill>
          <a:blip r:embed="rId2"/>
          <a:stretch>
            <a:fillRect/>
          </a:stretch>
        </p:blipFill>
        <p:spPr>
          <a:xfrm>
            <a:off x="10367682" y="201168"/>
            <a:ext cx="1565237" cy="822960"/>
          </a:xfrm>
          <a:prstGeom prst="rect">
            <a:avLst/>
          </a:prstGeom>
        </p:spPr>
      </p:pic>
      <p:sp>
        <p:nvSpPr>
          <p:cNvPr id="27" name="TextBox 26">
            <a:extLst>
              <a:ext uri="{FF2B5EF4-FFF2-40B4-BE49-F238E27FC236}">
                <a16:creationId xmlns:a16="http://schemas.microsoft.com/office/drawing/2014/main" id="{514887E8-3C1A-75AF-35CD-B21E9F549DA8}"/>
              </a:ext>
            </a:extLst>
          </p:cNvPr>
          <p:cNvSpPr txBox="1"/>
          <p:nvPr/>
        </p:nvSpPr>
        <p:spPr>
          <a:xfrm>
            <a:off x="3017520" y="6504027"/>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27">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JDA FOUR-LEG FRAMEWORK</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000" b="1" dirty="0">
                <a:solidFill>
                  <a:srgbClr val="1C2620"/>
                </a:solidFill>
                <a:latin typeface="Cambria" pitchFamily="34" charset="0"/>
                <a:ea typeface="Cambria" pitchFamily="34" charset="-122"/>
                <a:cs typeface="Cambria" pitchFamily="34" charset="-120"/>
              </a:rPr>
              <a:t>T-1 and T-2 — Rights In, Construction Out</a:t>
            </a:r>
            <a:endParaRPr lang="en-US" sz="30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300" i="1" dirty="0">
                <a:solidFill>
                  <a:srgbClr val="6B6355"/>
                </a:solidFill>
                <a:latin typeface="Calibri" pitchFamily="34" charset="0"/>
                <a:ea typeface="Calibri" pitchFamily="34" charset="-122"/>
                <a:cs typeface="Calibri" pitchFamily="34" charset="-120"/>
              </a:rPr>
              <a:t>Residential Area Share  |  N/N 03, 04, 05, 06 of 2019</a:t>
            </a:r>
            <a:endParaRPr lang="en-US" sz="1300" dirty="0"/>
          </a:p>
        </p:txBody>
      </p:sp>
      <p:sp>
        <p:nvSpPr>
          <p:cNvPr id="6" name="Shape 3"/>
          <p:cNvSpPr/>
          <p:nvPr/>
        </p:nvSpPr>
        <p:spPr>
          <a:xfrm>
            <a:off x="548640" y="2286000"/>
            <a:ext cx="5257800" cy="3794760"/>
          </a:xfrm>
          <a:prstGeom prst="roundRect">
            <a:avLst>
              <a:gd name="adj" fmla="val 1687"/>
            </a:avLst>
          </a:prstGeom>
          <a:solidFill>
            <a:srgbClr val="D8E7DC"/>
          </a:solidFill>
          <a:ln/>
        </p:spPr>
        <p:txBody>
          <a:bodyPr/>
          <a:lstStyle/>
          <a:p>
            <a:endParaRPr lang="en-IN"/>
          </a:p>
        </p:txBody>
      </p:sp>
      <p:sp>
        <p:nvSpPr>
          <p:cNvPr id="7" name="Text 4"/>
          <p:cNvSpPr txBox="1"/>
          <p:nvPr/>
        </p:nvSpPr>
        <p:spPr>
          <a:xfrm>
            <a:off x="777240" y="2432304"/>
            <a:ext cx="4800600" cy="365760"/>
          </a:xfrm>
          <a:prstGeom prst="rect">
            <a:avLst/>
          </a:prstGeom>
          <a:noFill/>
          <a:ln/>
        </p:spPr>
        <p:txBody>
          <a:bodyPr wrap="square" lIns="0" tIns="0" rIns="0" bIns="0" rtlCol="0" anchor="ctr"/>
          <a:lstStyle/>
          <a:p>
            <a:pPr marL="0" indent="0">
              <a:buNone/>
            </a:pPr>
            <a:r>
              <a:rPr lang="en-US" sz="1400" b="1" dirty="0">
                <a:solidFill>
                  <a:srgbClr val="155B39"/>
                </a:solidFill>
                <a:latin typeface="Cambria" pitchFamily="34" charset="0"/>
                <a:ea typeface="Cambria" pitchFamily="34" charset="-122"/>
                <a:cs typeface="Cambria" pitchFamily="34" charset="-120"/>
              </a:rPr>
              <a:t>T-1  •  Transfer of Development Rights / FSI</a:t>
            </a:r>
            <a:endParaRPr lang="en-US" sz="1400" dirty="0"/>
          </a:p>
        </p:txBody>
      </p:sp>
      <p:sp>
        <p:nvSpPr>
          <p:cNvPr id="8" name="Text 5"/>
          <p:cNvSpPr txBox="1"/>
          <p:nvPr/>
        </p:nvSpPr>
        <p:spPr>
          <a:xfrm>
            <a:off x="777240" y="29077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Supplier:</a:t>
            </a:r>
            <a:endParaRPr lang="en-US" sz="1150" dirty="0"/>
          </a:p>
        </p:txBody>
      </p:sp>
      <p:sp>
        <p:nvSpPr>
          <p:cNvPr id="9" name="Text 6"/>
          <p:cNvSpPr txBox="1"/>
          <p:nvPr/>
        </p:nvSpPr>
        <p:spPr>
          <a:xfrm>
            <a:off x="2194560" y="29077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Landowner</a:t>
            </a:r>
            <a:endParaRPr lang="en-US" sz="1150" dirty="0"/>
          </a:p>
        </p:txBody>
      </p:sp>
      <p:sp>
        <p:nvSpPr>
          <p:cNvPr id="10" name="Text 7"/>
          <p:cNvSpPr txBox="1"/>
          <p:nvPr/>
        </p:nvSpPr>
        <p:spPr>
          <a:xfrm>
            <a:off x="777240" y="33649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Tax payer:</a:t>
            </a:r>
            <a:endParaRPr lang="en-US" sz="1150" dirty="0"/>
          </a:p>
        </p:txBody>
      </p:sp>
      <p:sp>
        <p:nvSpPr>
          <p:cNvPr id="11" name="Text 8"/>
          <p:cNvSpPr txBox="1"/>
          <p:nvPr/>
        </p:nvSpPr>
        <p:spPr>
          <a:xfrm>
            <a:off x="2194560" y="33649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Developer-Promoter under RCM (N/N 05/2019, Sl. 5B)</a:t>
            </a:r>
            <a:endParaRPr lang="en-US" sz="1150" dirty="0"/>
          </a:p>
        </p:txBody>
      </p:sp>
      <p:sp>
        <p:nvSpPr>
          <p:cNvPr id="12" name="Text 9"/>
          <p:cNvSpPr txBox="1"/>
          <p:nvPr/>
        </p:nvSpPr>
        <p:spPr>
          <a:xfrm>
            <a:off x="777240" y="38221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Time of supply:</a:t>
            </a:r>
            <a:endParaRPr lang="en-US" sz="1150" dirty="0"/>
          </a:p>
        </p:txBody>
      </p:sp>
      <p:sp>
        <p:nvSpPr>
          <p:cNvPr id="13" name="Text 10"/>
          <p:cNvSpPr txBox="1"/>
          <p:nvPr/>
        </p:nvSpPr>
        <p:spPr>
          <a:xfrm>
            <a:off x="2194560" y="38221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Deferred to OC/CC or first occupation (N/N 06/2019)</a:t>
            </a:r>
            <a:endParaRPr lang="en-US" sz="1150" dirty="0"/>
          </a:p>
        </p:txBody>
      </p:sp>
      <p:sp>
        <p:nvSpPr>
          <p:cNvPr id="14" name="Text 11"/>
          <p:cNvSpPr txBox="1"/>
          <p:nvPr/>
        </p:nvSpPr>
        <p:spPr>
          <a:xfrm>
            <a:off x="777240" y="42793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Value:</a:t>
            </a:r>
            <a:endParaRPr lang="en-US" sz="1150" dirty="0"/>
          </a:p>
        </p:txBody>
      </p:sp>
      <p:sp>
        <p:nvSpPr>
          <p:cNvPr id="15" name="Text 12"/>
          <p:cNvSpPr txBox="1"/>
          <p:nvPr/>
        </p:nvSpPr>
        <p:spPr>
          <a:xfrm>
            <a:off x="2194560" y="42793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Para 1A, N/N 04/2019 — similar apartments nearest date of TDR transfer</a:t>
            </a:r>
            <a:endParaRPr lang="en-US" sz="1150" dirty="0"/>
          </a:p>
        </p:txBody>
      </p:sp>
      <p:sp>
        <p:nvSpPr>
          <p:cNvPr id="16" name="Text 13"/>
          <p:cNvSpPr txBox="1"/>
          <p:nvPr/>
        </p:nvSpPr>
        <p:spPr>
          <a:xfrm>
            <a:off x="777240" y="47365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Rate:</a:t>
            </a:r>
            <a:endParaRPr lang="en-US" sz="1150" dirty="0"/>
          </a:p>
        </p:txBody>
      </p:sp>
      <p:sp>
        <p:nvSpPr>
          <p:cNvPr id="17" name="Text 14"/>
          <p:cNvSpPr txBox="1"/>
          <p:nvPr/>
        </p:nvSpPr>
        <p:spPr>
          <a:xfrm>
            <a:off x="2194560" y="47365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18% GST (Heading 9972); Nil under N/N 04 for sold units</a:t>
            </a:r>
            <a:endParaRPr lang="en-US" sz="1150" dirty="0"/>
          </a:p>
        </p:txBody>
      </p:sp>
      <p:sp>
        <p:nvSpPr>
          <p:cNvPr id="18" name="Text 15"/>
          <p:cNvSpPr txBox="1"/>
          <p:nvPr/>
        </p:nvSpPr>
        <p:spPr>
          <a:xfrm>
            <a:off x="777240" y="51937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ITC:</a:t>
            </a:r>
            <a:endParaRPr lang="en-US" sz="1150" dirty="0"/>
          </a:p>
        </p:txBody>
      </p:sp>
      <p:sp>
        <p:nvSpPr>
          <p:cNvPr id="19" name="Text 16"/>
          <p:cNvSpPr txBox="1"/>
          <p:nvPr/>
        </p:nvSpPr>
        <p:spPr>
          <a:xfrm>
            <a:off x="2194560" y="51937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Developer CANNOT avail ITC on the TDR tax paid</a:t>
            </a:r>
            <a:endParaRPr lang="en-US" sz="1150" dirty="0"/>
          </a:p>
        </p:txBody>
      </p:sp>
      <p:sp>
        <p:nvSpPr>
          <p:cNvPr id="20" name="Shape 17"/>
          <p:cNvSpPr/>
          <p:nvPr/>
        </p:nvSpPr>
        <p:spPr>
          <a:xfrm>
            <a:off x="6080760" y="2286000"/>
            <a:ext cx="5010912" cy="3794760"/>
          </a:xfrm>
          <a:prstGeom prst="roundRect">
            <a:avLst>
              <a:gd name="adj" fmla="val 1687"/>
            </a:avLst>
          </a:prstGeom>
          <a:solidFill>
            <a:srgbClr val="E4DCC8"/>
          </a:solidFill>
          <a:ln/>
        </p:spPr>
        <p:txBody>
          <a:bodyPr/>
          <a:lstStyle/>
          <a:p>
            <a:endParaRPr lang="en-IN"/>
          </a:p>
        </p:txBody>
      </p:sp>
      <p:sp>
        <p:nvSpPr>
          <p:cNvPr id="21" name="Text 18"/>
          <p:cNvSpPr txBox="1"/>
          <p:nvPr/>
        </p:nvSpPr>
        <p:spPr>
          <a:xfrm>
            <a:off x="6309360" y="2432304"/>
            <a:ext cx="4553712" cy="365760"/>
          </a:xfrm>
          <a:prstGeom prst="rect">
            <a:avLst/>
          </a:prstGeom>
          <a:noFill/>
          <a:ln/>
        </p:spPr>
        <p:txBody>
          <a:bodyPr wrap="square" lIns="0" tIns="0" rIns="0" bIns="0" rtlCol="0" anchor="ctr"/>
          <a:lstStyle/>
          <a:p>
            <a:pPr marL="0" indent="0">
              <a:buNone/>
            </a:pPr>
            <a:r>
              <a:rPr lang="en-US" sz="1400" b="1" dirty="0">
                <a:solidFill>
                  <a:srgbClr val="8C3B2E"/>
                </a:solidFill>
                <a:latin typeface="Cambria" pitchFamily="34" charset="0"/>
                <a:ea typeface="Cambria" pitchFamily="34" charset="-122"/>
                <a:cs typeface="Cambria" pitchFamily="34" charset="-120"/>
              </a:rPr>
              <a:t>T-2  •  Construction Service to Landowner</a:t>
            </a:r>
            <a:endParaRPr lang="en-US" sz="1400" dirty="0"/>
          </a:p>
        </p:txBody>
      </p:sp>
      <p:sp>
        <p:nvSpPr>
          <p:cNvPr id="22" name="Text 19"/>
          <p:cNvSpPr txBox="1"/>
          <p:nvPr/>
        </p:nvSpPr>
        <p:spPr>
          <a:xfrm>
            <a:off x="6309360" y="29077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Supplier:</a:t>
            </a:r>
            <a:endParaRPr lang="en-US" sz="1150" dirty="0"/>
          </a:p>
        </p:txBody>
      </p:sp>
      <p:sp>
        <p:nvSpPr>
          <p:cNvPr id="23" name="Text 20"/>
          <p:cNvSpPr txBox="1"/>
          <p:nvPr/>
        </p:nvSpPr>
        <p:spPr>
          <a:xfrm>
            <a:off x="7726680" y="2907792"/>
            <a:ext cx="3136392"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Developer-Promoter</a:t>
            </a:r>
            <a:endParaRPr lang="en-US" sz="1150" dirty="0"/>
          </a:p>
        </p:txBody>
      </p:sp>
      <p:sp>
        <p:nvSpPr>
          <p:cNvPr id="24" name="Text 21"/>
          <p:cNvSpPr txBox="1"/>
          <p:nvPr/>
        </p:nvSpPr>
        <p:spPr>
          <a:xfrm>
            <a:off x="6309360" y="33649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Tax payer:</a:t>
            </a:r>
            <a:endParaRPr lang="en-US" sz="1150" dirty="0"/>
          </a:p>
        </p:txBody>
      </p:sp>
      <p:sp>
        <p:nvSpPr>
          <p:cNvPr id="25" name="Text 22"/>
          <p:cNvSpPr txBox="1"/>
          <p:nvPr/>
        </p:nvSpPr>
        <p:spPr>
          <a:xfrm>
            <a:off x="7726680" y="3364992"/>
            <a:ext cx="3136392"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Developer-Promoter (forward charge, Sec 9(1))</a:t>
            </a:r>
            <a:endParaRPr lang="en-US" sz="1150" dirty="0"/>
          </a:p>
        </p:txBody>
      </p:sp>
      <p:sp>
        <p:nvSpPr>
          <p:cNvPr id="26" name="Text 23"/>
          <p:cNvSpPr txBox="1"/>
          <p:nvPr/>
        </p:nvSpPr>
        <p:spPr>
          <a:xfrm>
            <a:off x="6309360" y="38221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Time of supply:</a:t>
            </a:r>
            <a:endParaRPr lang="en-US" sz="1150" dirty="0"/>
          </a:p>
        </p:txBody>
      </p:sp>
      <p:sp>
        <p:nvSpPr>
          <p:cNvPr id="27" name="Text 24"/>
          <p:cNvSpPr txBox="1"/>
          <p:nvPr/>
        </p:nvSpPr>
        <p:spPr>
          <a:xfrm>
            <a:off x="7726680" y="3822192"/>
            <a:ext cx="3136392"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Deferred to OC/CC (N/N 06/2019, clause (d))</a:t>
            </a:r>
            <a:endParaRPr lang="en-US" sz="1150" dirty="0"/>
          </a:p>
        </p:txBody>
      </p:sp>
      <p:sp>
        <p:nvSpPr>
          <p:cNvPr id="28" name="Text 25"/>
          <p:cNvSpPr txBox="1"/>
          <p:nvPr/>
        </p:nvSpPr>
        <p:spPr>
          <a:xfrm>
            <a:off x="6309360" y="42793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Value:</a:t>
            </a:r>
            <a:endParaRPr lang="en-US" sz="1150" dirty="0"/>
          </a:p>
        </p:txBody>
      </p:sp>
      <p:sp>
        <p:nvSpPr>
          <p:cNvPr id="29" name="Text 26"/>
          <p:cNvSpPr txBox="1"/>
          <p:nvPr/>
        </p:nvSpPr>
        <p:spPr>
          <a:xfrm>
            <a:off x="7726680" y="4279392"/>
            <a:ext cx="3136392"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Para 2A — similar apartments nearest TDR transfer date, less 1/3rd land</a:t>
            </a:r>
            <a:endParaRPr lang="en-US" sz="1150" dirty="0"/>
          </a:p>
        </p:txBody>
      </p:sp>
      <p:sp>
        <p:nvSpPr>
          <p:cNvPr id="30" name="Text 27"/>
          <p:cNvSpPr txBox="1"/>
          <p:nvPr/>
        </p:nvSpPr>
        <p:spPr>
          <a:xfrm>
            <a:off x="6309360" y="47365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Rate:</a:t>
            </a:r>
            <a:endParaRPr lang="en-US" sz="1150" dirty="0"/>
          </a:p>
        </p:txBody>
      </p:sp>
      <p:sp>
        <p:nvSpPr>
          <p:cNvPr id="31" name="Text 28"/>
          <p:cNvSpPr txBox="1"/>
          <p:nvPr/>
        </p:nvSpPr>
        <p:spPr>
          <a:xfrm>
            <a:off x="7726680" y="4736592"/>
            <a:ext cx="3136392"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0.75% / 3.75% CGST — affordable / other (N/N 03/2019)</a:t>
            </a:r>
            <a:endParaRPr lang="en-US" sz="1150" dirty="0"/>
          </a:p>
        </p:txBody>
      </p:sp>
      <p:sp>
        <p:nvSpPr>
          <p:cNvPr id="32" name="Text 29"/>
          <p:cNvSpPr txBox="1"/>
          <p:nvPr/>
        </p:nvSpPr>
        <p:spPr>
          <a:xfrm>
            <a:off x="6309360" y="51937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ITC:</a:t>
            </a:r>
            <a:endParaRPr lang="en-US" sz="1150" dirty="0"/>
          </a:p>
        </p:txBody>
      </p:sp>
      <p:sp>
        <p:nvSpPr>
          <p:cNvPr id="33" name="Text 30"/>
          <p:cNvSpPr txBox="1"/>
          <p:nvPr/>
        </p:nvSpPr>
        <p:spPr>
          <a:xfrm>
            <a:off x="7726680" y="5193792"/>
            <a:ext cx="3136392"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Developer: NO ITC. Landowner: CAN claim &amp; use against T-4 sales</a:t>
            </a:r>
            <a:endParaRPr lang="en-US" sz="1150" dirty="0"/>
          </a:p>
        </p:txBody>
      </p:sp>
      <p:sp>
        <p:nvSpPr>
          <p:cNvPr id="34" name="Text 31"/>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27</a:t>
            </a:r>
            <a:endParaRPr lang="en-US" sz="1100" dirty="0"/>
          </a:p>
        </p:txBody>
      </p:sp>
      <p:pic>
        <p:nvPicPr>
          <p:cNvPr id="36" name="Picture 35">
            <a:extLst>
              <a:ext uri="{FF2B5EF4-FFF2-40B4-BE49-F238E27FC236}">
                <a16:creationId xmlns:a16="http://schemas.microsoft.com/office/drawing/2014/main" id="{9747A971-42A1-954C-13A4-94852A48E62B}"/>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38" name="TextBox 37">
            <a:extLst>
              <a:ext uri="{FF2B5EF4-FFF2-40B4-BE49-F238E27FC236}">
                <a16:creationId xmlns:a16="http://schemas.microsoft.com/office/drawing/2014/main" id="{6DCA439B-5605-C146-7750-83CAFCBDEBA5}"/>
              </a:ext>
            </a:extLst>
          </p:cNvPr>
          <p:cNvSpPr txBox="1"/>
          <p:nvPr/>
        </p:nvSpPr>
        <p:spPr>
          <a:xfrm>
            <a:off x="3233262" y="6428232"/>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28">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JDA FOUR-LEG FRAMEWORK</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000" b="1" dirty="0">
                <a:solidFill>
                  <a:srgbClr val="1C2620"/>
                </a:solidFill>
                <a:latin typeface="Cambria" pitchFamily="34" charset="0"/>
                <a:ea typeface="Cambria" pitchFamily="34" charset="-122"/>
                <a:cs typeface="Cambria" pitchFamily="34" charset="-120"/>
              </a:rPr>
              <a:t>T-3, T-4 &amp; the Revenue-Share Variant</a:t>
            </a:r>
            <a:endParaRPr lang="en-US" sz="30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300" i="1" dirty="0">
                <a:solidFill>
                  <a:srgbClr val="6B6355"/>
                </a:solidFill>
                <a:latin typeface="Calibri" pitchFamily="34" charset="0"/>
                <a:ea typeface="Calibri" pitchFamily="34" charset="-122"/>
                <a:cs typeface="Calibri" pitchFamily="34" charset="-120"/>
              </a:rPr>
              <a:t>End-customer sales follow the same rate card; area-share and revenue-share JDAs diverge here</a:t>
            </a:r>
            <a:endParaRPr lang="en-US" sz="1300" dirty="0"/>
          </a:p>
        </p:txBody>
      </p:sp>
      <p:sp>
        <p:nvSpPr>
          <p:cNvPr id="6" name="Shape 3"/>
          <p:cNvSpPr/>
          <p:nvPr/>
        </p:nvSpPr>
        <p:spPr>
          <a:xfrm>
            <a:off x="548640" y="2286000"/>
            <a:ext cx="5257800" cy="3017520"/>
          </a:xfrm>
          <a:prstGeom prst="roundRect">
            <a:avLst>
              <a:gd name="adj" fmla="val 2121"/>
            </a:avLst>
          </a:prstGeom>
          <a:solidFill>
            <a:srgbClr val="F4EDE3"/>
          </a:solidFill>
          <a:ln/>
        </p:spPr>
        <p:txBody>
          <a:bodyPr/>
          <a:lstStyle/>
          <a:p>
            <a:endParaRPr lang="en-IN"/>
          </a:p>
        </p:txBody>
      </p:sp>
      <p:sp>
        <p:nvSpPr>
          <p:cNvPr id="7" name="Text 4"/>
          <p:cNvSpPr txBox="1"/>
          <p:nvPr/>
        </p:nvSpPr>
        <p:spPr>
          <a:xfrm>
            <a:off x="777240" y="2432304"/>
            <a:ext cx="4800600" cy="365760"/>
          </a:xfrm>
          <a:prstGeom prst="rect">
            <a:avLst/>
          </a:prstGeom>
          <a:noFill/>
          <a:ln/>
        </p:spPr>
        <p:txBody>
          <a:bodyPr wrap="square" lIns="0" tIns="0" rIns="0" bIns="0" rtlCol="0" anchor="ctr"/>
          <a:lstStyle/>
          <a:p>
            <a:pPr marL="0" indent="0">
              <a:buNone/>
            </a:pPr>
            <a:r>
              <a:rPr lang="en-US" sz="1400" b="1" dirty="0">
                <a:solidFill>
                  <a:srgbClr val="1C2620"/>
                </a:solidFill>
                <a:latin typeface="Cambria" pitchFamily="34" charset="0"/>
                <a:ea typeface="Cambria" pitchFamily="34" charset="-122"/>
                <a:cs typeface="Cambria" pitchFamily="34" charset="-120"/>
              </a:rPr>
              <a:t>T-3  •  Developer Sells to End Customers</a:t>
            </a:r>
            <a:endParaRPr lang="en-US" sz="1400" dirty="0"/>
          </a:p>
        </p:txBody>
      </p:sp>
      <p:sp>
        <p:nvSpPr>
          <p:cNvPr id="8" name="Text 5"/>
          <p:cNvSpPr txBox="1"/>
          <p:nvPr/>
        </p:nvSpPr>
        <p:spPr>
          <a:xfrm>
            <a:off x="777240" y="29077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Tax payer:</a:t>
            </a:r>
            <a:endParaRPr lang="en-US" sz="1150" dirty="0"/>
          </a:p>
        </p:txBody>
      </p:sp>
      <p:sp>
        <p:nvSpPr>
          <p:cNvPr id="9" name="Text 6"/>
          <p:cNvSpPr txBox="1"/>
          <p:nvPr/>
        </p:nvSpPr>
        <p:spPr>
          <a:xfrm>
            <a:off x="2194560" y="29077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Developer-Promoter (forward charge)</a:t>
            </a:r>
            <a:endParaRPr lang="en-US" sz="1150" dirty="0"/>
          </a:p>
        </p:txBody>
      </p:sp>
      <p:sp>
        <p:nvSpPr>
          <p:cNvPr id="10" name="Text 7"/>
          <p:cNvSpPr txBox="1"/>
          <p:nvPr/>
        </p:nvSpPr>
        <p:spPr>
          <a:xfrm>
            <a:off x="777240" y="33649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Time of supply:</a:t>
            </a:r>
            <a:endParaRPr lang="en-US" sz="1150" dirty="0"/>
          </a:p>
        </p:txBody>
      </p:sp>
      <p:sp>
        <p:nvSpPr>
          <p:cNvPr id="11" name="Text 8"/>
          <p:cNvSpPr txBox="1"/>
          <p:nvPr/>
        </p:nvSpPr>
        <p:spPr>
          <a:xfrm>
            <a:off x="2194560" y="33649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Date of advance or milestone (Section 13)</a:t>
            </a:r>
            <a:endParaRPr lang="en-US" sz="1150" dirty="0"/>
          </a:p>
        </p:txBody>
      </p:sp>
      <p:sp>
        <p:nvSpPr>
          <p:cNvPr id="12" name="Text 9"/>
          <p:cNvSpPr txBox="1"/>
          <p:nvPr/>
        </p:nvSpPr>
        <p:spPr>
          <a:xfrm>
            <a:off x="777240" y="38221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Value:</a:t>
            </a:r>
            <a:endParaRPr lang="en-US" sz="1150" dirty="0"/>
          </a:p>
        </p:txBody>
      </p:sp>
      <p:sp>
        <p:nvSpPr>
          <p:cNvPr id="13" name="Text 10"/>
          <p:cNvSpPr txBox="1"/>
          <p:nvPr/>
        </p:nvSpPr>
        <p:spPr>
          <a:xfrm>
            <a:off x="2194560" y="38221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Transaction value less 1/3rd land (Para 2, N/N 11/2017)</a:t>
            </a:r>
            <a:endParaRPr lang="en-US" sz="1150" dirty="0"/>
          </a:p>
        </p:txBody>
      </p:sp>
      <p:sp>
        <p:nvSpPr>
          <p:cNvPr id="14" name="Text 11"/>
          <p:cNvSpPr txBox="1"/>
          <p:nvPr/>
        </p:nvSpPr>
        <p:spPr>
          <a:xfrm>
            <a:off x="777240" y="42793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Rate:</a:t>
            </a:r>
            <a:endParaRPr lang="en-US" sz="1150" dirty="0"/>
          </a:p>
        </p:txBody>
      </p:sp>
      <p:sp>
        <p:nvSpPr>
          <p:cNvPr id="15" name="Text 12"/>
          <p:cNvSpPr txBox="1"/>
          <p:nvPr/>
        </p:nvSpPr>
        <p:spPr>
          <a:xfrm>
            <a:off x="2194560" y="42793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0.75% / 3.75% CGST — affordable / other. Nil after OC/CC</a:t>
            </a:r>
            <a:endParaRPr lang="en-US" sz="1150" dirty="0"/>
          </a:p>
        </p:txBody>
      </p:sp>
      <p:sp>
        <p:nvSpPr>
          <p:cNvPr id="16" name="Text 13"/>
          <p:cNvSpPr txBox="1"/>
          <p:nvPr/>
        </p:nvSpPr>
        <p:spPr>
          <a:xfrm>
            <a:off x="777240" y="4736592"/>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ITC:</a:t>
            </a:r>
            <a:endParaRPr lang="en-US" sz="1150" dirty="0"/>
          </a:p>
        </p:txBody>
      </p:sp>
      <p:sp>
        <p:nvSpPr>
          <p:cNvPr id="17" name="Text 14"/>
          <p:cNvSpPr txBox="1"/>
          <p:nvPr/>
        </p:nvSpPr>
        <p:spPr>
          <a:xfrm>
            <a:off x="2194560" y="4736592"/>
            <a:ext cx="3383280"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NO ITC — cash payment only</a:t>
            </a:r>
            <a:endParaRPr lang="en-US" sz="1150" dirty="0"/>
          </a:p>
        </p:txBody>
      </p:sp>
      <p:sp>
        <p:nvSpPr>
          <p:cNvPr id="18" name="Shape 15"/>
          <p:cNvSpPr/>
          <p:nvPr/>
        </p:nvSpPr>
        <p:spPr>
          <a:xfrm>
            <a:off x="6080760" y="2286000"/>
            <a:ext cx="5010912" cy="3017520"/>
          </a:xfrm>
          <a:prstGeom prst="roundRect">
            <a:avLst>
              <a:gd name="adj" fmla="val 2121"/>
            </a:avLst>
          </a:prstGeom>
          <a:solidFill>
            <a:srgbClr val="D8E7DC"/>
          </a:solidFill>
          <a:ln/>
        </p:spPr>
        <p:txBody>
          <a:bodyPr/>
          <a:lstStyle/>
          <a:p>
            <a:endParaRPr lang="en-IN"/>
          </a:p>
        </p:txBody>
      </p:sp>
      <p:sp>
        <p:nvSpPr>
          <p:cNvPr id="19" name="Text 16"/>
          <p:cNvSpPr txBox="1"/>
          <p:nvPr/>
        </p:nvSpPr>
        <p:spPr>
          <a:xfrm>
            <a:off x="6309360" y="2414016"/>
            <a:ext cx="4553712" cy="594360"/>
          </a:xfrm>
          <a:prstGeom prst="rect">
            <a:avLst/>
          </a:prstGeom>
          <a:noFill/>
          <a:ln/>
        </p:spPr>
        <p:txBody>
          <a:bodyPr wrap="square" lIns="0" tIns="0" rIns="0" bIns="0" rtlCol="0" anchor="ctr"/>
          <a:lstStyle/>
          <a:p>
            <a:pPr marL="0" indent="0">
              <a:lnSpc>
                <a:spcPct val="105000"/>
              </a:lnSpc>
              <a:buNone/>
            </a:pPr>
            <a:r>
              <a:rPr lang="en-US" sz="1350" b="1" dirty="0">
                <a:solidFill>
                  <a:srgbClr val="155B39"/>
                </a:solidFill>
                <a:latin typeface="Cambria" pitchFamily="34" charset="0"/>
                <a:ea typeface="Cambria" pitchFamily="34" charset="-122"/>
                <a:cs typeface="Cambria" pitchFamily="34" charset="-120"/>
              </a:rPr>
              <a:t>T-4  •  Landowner Sells to End Customers (Area Share only)</a:t>
            </a:r>
            <a:endParaRPr lang="en-US" sz="1350" dirty="0"/>
          </a:p>
        </p:txBody>
      </p:sp>
      <p:sp>
        <p:nvSpPr>
          <p:cNvPr id="20" name="Text 17"/>
          <p:cNvSpPr txBox="1"/>
          <p:nvPr/>
        </p:nvSpPr>
        <p:spPr>
          <a:xfrm>
            <a:off x="6309360" y="3035808"/>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Tax payer:</a:t>
            </a:r>
            <a:endParaRPr lang="en-US" sz="1150" dirty="0"/>
          </a:p>
        </p:txBody>
      </p:sp>
      <p:sp>
        <p:nvSpPr>
          <p:cNvPr id="21" name="Text 18"/>
          <p:cNvSpPr txBox="1"/>
          <p:nvPr/>
        </p:nvSpPr>
        <p:spPr>
          <a:xfrm>
            <a:off x="7726680" y="3035808"/>
            <a:ext cx="3136392"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Landowner-Promoter (forward charge)</a:t>
            </a:r>
            <a:endParaRPr lang="en-US" sz="1150" dirty="0"/>
          </a:p>
        </p:txBody>
      </p:sp>
      <p:sp>
        <p:nvSpPr>
          <p:cNvPr id="22" name="Text 19"/>
          <p:cNvSpPr txBox="1"/>
          <p:nvPr/>
        </p:nvSpPr>
        <p:spPr>
          <a:xfrm>
            <a:off x="6309360" y="3493008"/>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Time/Value/Rate:</a:t>
            </a:r>
            <a:endParaRPr lang="en-US" sz="1150" dirty="0"/>
          </a:p>
        </p:txBody>
      </p:sp>
      <p:sp>
        <p:nvSpPr>
          <p:cNvPr id="23" name="Text 20"/>
          <p:cNvSpPr txBox="1"/>
          <p:nvPr/>
        </p:nvSpPr>
        <p:spPr>
          <a:xfrm>
            <a:off x="7726680" y="3493008"/>
            <a:ext cx="3136392"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Same as T-3</a:t>
            </a:r>
            <a:endParaRPr lang="en-US" sz="1150" dirty="0"/>
          </a:p>
        </p:txBody>
      </p:sp>
      <p:sp>
        <p:nvSpPr>
          <p:cNvPr id="24" name="Text 21"/>
          <p:cNvSpPr txBox="1"/>
          <p:nvPr/>
        </p:nvSpPr>
        <p:spPr>
          <a:xfrm>
            <a:off x="6309360" y="3950208"/>
            <a:ext cx="1371600" cy="292608"/>
          </a:xfrm>
          <a:prstGeom prst="rect">
            <a:avLst/>
          </a:prstGeom>
          <a:noFill/>
          <a:ln/>
        </p:spPr>
        <p:txBody>
          <a:bodyPr wrap="square" lIns="0" tIns="0" rIns="0" bIns="0" rtlCol="0" anchor="ctr"/>
          <a:lstStyle/>
          <a:p>
            <a:pPr marL="0" indent="0">
              <a:buNone/>
            </a:pPr>
            <a:r>
              <a:rPr lang="en-US" sz="1150" b="1" dirty="0">
                <a:solidFill>
                  <a:srgbClr val="BD933F"/>
                </a:solidFill>
                <a:latin typeface="Calibri" pitchFamily="34" charset="0"/>
                <a:ea typeface="Calibri" pitchFamily="34" charset="-122"/>
                <a:cs typeface="Calibri" pitchFamily="34" charset="-120"/>
              </a:rPr>
              <a:t>ITC:</a:t>
            </a:r>
            <a:endParaRPr lang="en-US" sz="1150" dirty="0"/>
          </a:p>
        </p:txBody>
      </p:sp>
      <p:sp>
        <p:nvSpPr>
          <p:cNvPr id="25" name="Text 22"/>
          <p:cNvSpPr txBox="1"/>
          <p:nvPr/>
        </p:nvSpPr>
        <p:spPr>
          <a:xfrm>
            <a:off x="7726680" y="3950208"/>
            <a:ext cx="3136392" cy="457200"/>
          </a:xfrm>
          <a:prstGeom prst="rect">
            <a:avLst/>
          </a:prstGeom>
          <a:noFill/>
          <a:ln/>
        </p:spPr>
        <p:txBody>
          <a:bodyPr wrap="square" lIns="0" tIns="0" rIns="0" bIns="0" rtlCol="0" anchor="ctr"/>
          <a:lstStyle/>
          <a:p>
            <a:pPr marL="0" indent="0">
              <a:lnSpc>
                <a:spcPct val="108000"/>
              </a:lnSpc>
              <a:buNone/>
            </a:pPr>
            <a:r>
              <a:rPr lang="en-US" sz="1150" dirty="0">
                <a:solidFill>
                  <a:srgbClr val="1C2620"/>
                </a:solidFill>
                <a:latin typeface="Calibri" pitchFamily="34" charset="0"/>
                <a:ea typeface="Calibri" pitchFamily="34" charset="-122"/>
                <a:cs typeface="Calibri" pitchFamily="34" charset="-120"/>
              </a:rPr>
              <a:t>CAN use ITC from T-2; must sell before OC/CC, pay tax ≥ T-2 tax</a:t>
            </a:r>
            <a:endParaRPr lang="en-US" sz="1150" dirty="0"/>
          </a:p>
        </p:txBody>
      </p:sp>
      <p:sp>
        <p:nvSpPr>
          <p:cNvPr id="26" name="Shape 23"/>
          <p:cNvSpPr/>
          <p:nvPr/>
        </p:nvSpPr>
        <p:spPr>
          <a:xfrm>
            <a:off x="548640" y="5486400"/>
            <a:ext cx="10543032" cy="868680"/>
          </a:xfrm>
          <a:prstGeom prst="roundRect">
            <a:avLst>
              <a:gd name="adj" fmla="val 7368"/>
            </a:avLst>
          </a:prstGeom>
          <a:solidFill>
            <a:srgbClr val="133A28"/>
          </a:solidFill>
          <a:ln/>
        </p:spPr>
        <p:txBody>
          <a:bodyPr/>
          <a:lstStyle/>
          <a:p>
            <a:endParaRPr lang="en-IN"/>
          </a:p>
        </p:txBody>
      </p:sp>
      <p:sp>
        <p:nvSpPr>
          <p:cNvPr id="27" name="Text 24"/>
          <p:cNvSpPr txBox="1"/>
          <p:nvPr/>
        </p:nvSpPr>
        <p:spPr>
          <a:xfrm>
            <a:off x="822960" y="5486400"/>
            <a:ext cx="10058400" cy="868680"/>
          </a:xfrm>
          <a:prstGeom prst="rect">
            <a:avLst/>
          </a:prstGeom>
          <a:noFill/>
          <a:ln/>
        </p:spPr>
        <p:txBody>
          <a:bodyPr wrap="square" lIns="0" tIns="0" rIns="0" bIns="0" rtlCol="0" anchor="ctr"/>
          <a:lstStyle/>
          <a:p>
            <a:pPr marL="0" indent="0">
              <a:lnSpc>
                <a:spcPct val="115000"/>
              </a:lnSpc>
              <a:buNone/>
            </a:pPr>
            <a:r>
              <a:rPr lang="en-US" sz="1200" b="1" dirty="0">
                <a:solidFill>
                  <a:srgbClr val="BD933F"/>
                </a:solidFill>
                <a:latin typeface="Calibri" pitchFamily="34" charset="0"/>
                <a:ea typeface="Calibri" pitchFamily="34" charset="-122"/>
                <a:cs typeface="Calibri" pitchFamily="34" charset="-120"/>
              </a:rPr>
              <a:t>Revenue-Share JDA:  </a:t>
            </a:r>
            <a:r>
              <a:rPr lang="en-US" sz="1200" dirty="0">
                <a:solidFill>
                  <a:srgbClr val="FFFFFF"/>
                </a:solidFill>
                <a:latin typeface="Calibri" pitchFamily="34" charset="0"/>
                <a:ea typeface="Calibri" pitchFamily="34" charset="-122"/>
                <a:cs typeface="Calibri" pitchFamily="34" charset="-120"/>
              </a:rPr>
              <a:t>NO T-2 (no construction service to landowner) and NO T-4 (landowner receives a share of sale proceeds, not units). TDR value is determined with reference to the revenue share on sold units plus the estimated value of unsold units.</a:t>
            </a:r>
            <a:endParaRPr lang="en-US" sz="1200" dirty="0"/>
          </a:p>
        </p:txBody>
      </p:sp>
      <p:sp>
        <p:nvSpPr>
          <p:cNvPr id="28" name="Text 25"/>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28</a:t>
            </a:r>
            <a:endParaRPr lang="en-US" sz="1100" dirty="0"/>
          </a:p>
        </p:txBody>
      </p:sp>
      <p:pic>
        <p:nvPicPr>
          <p:cNvPr id="30" name="Picture 29">
            <a:extLst>
              <a:ext uri="{FF2B5EF4-FFF2-40B4-BE49-F238E27FC236}">
                <a16:creationId xmlns:a16="http://schemas.microsoft.com/office/drawing/2014/main" id="{6D082A50-9485-FA10-1559-2EB409B53954}"/>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32" name="TextBox 31">
            <a:extLst>
              <a:ext uri="{FF2B5EF4-FFF2-40B4-BE49-F238E27FC236}">
                <a16:creationId xmlns:a16="http://schemas.microsoft.com/office/drawing/2014/main" id="{E7A6787D-E02E-EEAA-BC85-D0504AB4413F}"/>
              </a:ext>
            </a:extLst>
          </p:cNvPr>
          <p:cNvSpPr txBox="1"/>
          <p:nvPr/>
        </p:nvSpPr>
        <p:spPr>
          <a:xfrm>
            <a:off x="3141822" y="6473952"/>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29">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LONG-TERM LEASE &amp; RELATED CIRCULARS</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000" b="1" dirty="0">
                <a:solidFill>
                  <a:srgbClr val="1C2620"/>
                </a:solidFill>
                <a:latin typeface="Cambria" pitchFamily="34" charset="0"/>
                <a:ea typeface="Cambria" pitchFamily="34" charset="-122"/>
                <a:cs typeface="Cambria" pitchFamily="34" charset="-120"/>
              </a:rPr>
              <a:t>Long-Term Lease, PLC &amp; Key Circulars</a:t>
            </a:r>
            <a:endParaRPr lang="en-US" sz="3000" dirty="0"/>
          </a:p>
        </p:txBody>
      </p:sp>
      <p:sp>
        <p:nvSpPr>
          <p:cNvPr id="5" name="Text 2"/>
          <p:cNvSpPr txBox="1"/>
          <p:nvPr/>
        </p:nvSpPr>
        <p:spPr>
          <a:xfrm>
            <a:off x="548640" y="1481328"/>
            <a:ext cx="10424160" cy="457200"/>
          </a:xfrm>
          <a:prstGeom prst="rect">
            <a:avLst/>
          </a:prstGeom>
          <a:noFill/>
          <a:ln/>
        </p:spPr>
        <p:txBody>
          <a:bodyPr wrap="square" lIns="0" tIns="0" rIns="0" bIns="0" rtlCol="0" anchor="ctr"/>
          <a:lstStyle/>
          <a:p>
            <a:pPr marL="0" indent="0">
              <a:buNone/>
            </a:pPr>
            <a:r>
              <a:rPr lang="en-US" sz="1300" i="1" dirty="0">
                <a:solidFill>
                  <a:srgbClr val="6B6355"/>
                </a:solidFill>
                <a:latin typeface="Calibri" pitchFamily="34" charset="0"/>
                <a:ea typeface="Calibri" pitchFamily="34" charset="-122"/>
                <a:cs typeface="Calibri" pitchFamily="34" charset="-120"/>
              </a:rPr>
              <a:t>N/N 04/2019 Sl. 41B  |  Circular 177/2022  |  Circular 206/2023  |  Circular 228/2024</a:t>
            </a:r>
            <a:endParaRPr lang="en-US" sz="1300" dirty="0"/>
          </a:p>
        </p:txBody>
      </p:sp>
      <p:sp>
        <p:nvSpPr>
          <p:cNvPr id="6" name="Shape 3"/>
          <p:cNvSpPr/>
          <p:nvPr/>
        </p:nvSpPr>
        <p:spPr>
          <a:xfrm>
            <a:off x="548640" y="2331720"/>
            <a:ext cx="5257800" cy="1920240"/>
          </a:xfrm>
          <a:prstGeom prst="roundRect">
            <a:avLst>
              <a:gd name="adj" fmla="val 3333"/>
            </a:avLst>
          </a:prstGeom>
          <a:solidFill>
            <a:srgbClr val="D8E7DC"/>
          </a:solidFill>
          <a:ln/>
        </p:spPr>
        <p:txBody>
          <a:bodyPr/>
          <a:lstStyle/>
          <a:p>
            <a:endParaRPr lang="en-IN"/>
          </a:p>
        </p:txBody>
      </p:sp>
      <p:sp>
        <p:nvSpPr>
          <p:cNvPr id="7" name="Text 4"/>
          <p:cNvSpPr txBox="1"/>
          <p:nvPr/>
        </p:nvSpPr>
        <p:spPr>
          <a:xfrm>
            <a:off x="749808" y="2459736"/>
            <a:ext cx="4855464" cy="502920"/>
          </a:xfrm>
          <a:prstGeom prst="rect">
            <a:avLst/>
          </a:prstGeom>
          <a:noFill/>
          <a:ln/>
        </p:spPr>
        <p:txBody>
          <a:bodyPr wrap="square" lIns="0" tIns="0" rIns="0" bIns="0" rtlCol="0" anchor="ctr"/>
          <a:lstStyle/>
          <a:p>
            <a:pPr marL="0" indent="0">
              <a:lnSpc>
                <a:spcPct val="105000"/>
              </a:lnSpc>
              <a:buNone/>
            </a:pPr>
            <a:r>
              <a:rPr lang="en-US" sz="1250" b="1" dirty="0">
                <a:solidFill>
                  <a:srgbClr val="155B39"/>
                </a:solidFill>
                <a:latin typeface="Cambria" pitchFamily="34" charset="0"/>
                <a:ea typeface="Cambria" pitchFamily="34" charset="-122"/>
                <a:cs typeface="Cambria" pitchFamily="34" charset="-120"/>
              </a:rPr>
              <a:t>Long-Term Lease — GST Treatment</a:t>
            </a:r>
            <a:endParaRPr lang="en-US" sz="1250" dirty="0"/>
          </a:p>
        </p:txBody>
      </p:sp>
      <p:sp>
        <p:nvSpPr>
          <p:cNvPr id="8" name="Text 5"/>
          <p:cNvSpPr txBox="1"/>
          <p:nvPr/>
        </p:nvSpPr>
        <p:spPr>
          <a:xfrm>
            <a:off x="749808" y="2953512"/>
            <a:ext cx="4855464" cy="1207008"/>
          </a:xfrm>
          <a:prstGeom prst="rect">
            <a:avLst/>
          </a:prstGeom>
          <a:noFill/>
          <a:ln/>
        </p:spPr>
        <p:txBody>
          <a:bodyPr wrap="square" lIns="0" tIns="0" rIns="0" bIns="0" rtlCol="0" anchor="ctr"/>
          <a:lstStyle/>
          <a:p>
            <a:pPr marL="0" indent="0">
              <a:lnSpc>
                <a:spcPct val="114000"/>
              </a:lnSpc>
              <a:buNone/>
            </a:pPr>
            <a:r>
              <a:rPr lang="en-US" sz="1150" dirty="0">
                <a:solidFill>
                  <a:srgbClr val="1C2620"/>
                </a:solidFill>
                <a:latin typeface="Calibri" pitchFamily="34" charset="0"/>
                <a:ea typeface="Calibri" pitchFamily="34" charset="-122"/>
                <a:cs typeface="Calibri" pitchFamily="34" charset="-120"/>
              </a:rPr>
              <a:t>Lease of 30+ years = supply of services (Schedule II, Entry 1). Upfront premium/salami is taxable at execution — BUT EXEMPT for residential construction under Sl. 41B of N/N 04/2019. Commercial/industrial long-term lease = TAXABLE @ 18% GST. For residential, RCM applies on the promoter for the unsold proportion at OC/CC (capped at 0.5%/2.5%).</a:t>
            </a:r>
            <a:endParaRPr lang="en-US" sz="1150" dirty="0"/>
          </a:p>
        </p:txBody>
      </p:sp>
      <p:sp>
        <p:nvSpPr>
          <p:cNvPr id="9" name="Shape 6"/>
          <p:cNvSpPr/>
          <p:nvPr/>
        </p:nvSpPr>
        <p:spPr>
          <a:xfrm>
            <a:off x="6080760" y="2331720"/>
            <a:ext cx="5257800" cy="1920240"/>
          </a:xfrm>
          <a:prstGeom prst="roundRect">
            <a:avLst>
              <a:gd name="adj" fmla="val 3333"/>
            </a:avLst>
          </a:prstGeom>
          <a:solidFill>
            <a:srgbClr val="E4DCC8"/>
          </a:solidFill>
          <a:ln/>
        </p:spPr>
        <p:txBody>
          <a:bodyPr/>
          <a:lstStyle/>
          <a:p>
            <a:endParaRPr lang="en-IN"/>
          </a:p>
        </p:txBody>
      </p:sp>
      <p:sp>
        <p:nvSpPr>
          <p:cNvPr id="10" name="Text 7"/>
          <p:cNvSpPr txBox="1"/>
          <p:nvPr/>
        </p:nvSpPr>
        <p:spPr>
          <a:xfrm>
            <a:off x="6281928" y="2459736"/>
            <a:ext cx="4855464" cy="502920"/>
          </a:xfrm>
          <a:prstGeom prst="rect">
            <a:avLst/>
          </a:prstGeom>
          <a:noFill/>
          <a:ln/>
        </p:spPr>
        <p:txBody>
          <a:bodyPr wrap="square" lIns="0" tIns="0" rIns="0" bIns="0" rtlCol="0" anchor="ctr"/>
          <a:lstStyle/>
          <a:p>
            <a:pPr marL="0" indent="0">
              <a:lnSpc>
                <a:spcPct val="105000"/>
              </a:lnSpc>
              <a:buNone/>
            </a:pPr>
            <a:r>
              <a:rPr lang="en-US" sz="1250" b="1" dirty="0">
                <a:solidFill>
                  <a:srgbClr val="8C3B2E"/>
                </a:solidFill>
                <a:latin typeface="Cambria" pitchFamily="34" charset="0"/>
                <a:ea typeface="Cambria" pitchFamily="34" charset="-122"/>
                <a:cs typeface="Cambria" pitchFamily="34" charset="-120"/>
              </a:rPr>
              <a:t>PLC — Circular 177/09/2022-TRU, dated 03.08.2022</a:t>
            </a:r>
            <a:endParaRPr lang="en-US" sz="1250" dirty="0"/>
          </a:p>
        </p:txBody>
      </p:sp>
      <p:sp>
        <p:nvSpPr>
          <p:cNvPr id="11" name="Text 8"/>
          <p:cNvSpPr txBox="1"/>
          <p:nvPr/>
        </p:nvSpPr>
        <p:spPr>
          <a:xfrm>
            <a:off x="6281928" y="2953512"/>
            <a:ext cx="4855464" cy="1207008"/>
          </a:xfrm>
          <a:prstGeom prst="rect">
            <a:avLst/>
          </a:prstGeom>
          <a:noFill/>
          <a:ln/>
        </p:spPr>
        <p:txBody>
          <a:bodyPr wrap="square" lIns="0" tIns="0" rIns="0" bIns="0" rtlCol="0" anchor="ctr"/>
          <a:lstStyle/>
          <a:p>
            <a:pPr marL="0" indent="0">
              <a:lnSpc>
                <a:spcPct val="114000"/>
              </a:lnSpc>
              <a:buNone/>
            </a:pPr>
            <a:r>
              <a:rPr lang="en-US" sz="1150" dirty="0">
                <a:solidFill>
                  <a:srgbClr val="1C2620"/>
                </a:solidFill>
                <a:latin typeface="Calibri" pitchFamily="34" charset="0"/>
                <a:ea typeface="Calibri" pitchFamily="34" charset="-122"/>
                <a:cs typeface="Calibri" pitchFamily="34" charset="-120"/>
              </a:rPr>
              <a:t>Preferential Location Charges (floor premium, view premium) are INTEGRAL to the underlying lease/sale transaction. If the lease/sale is EXEMPT (residential land / long-term residential lease) → PLC is also EXEMPT. If TAXABLE (commercial) → PLC is taxable at the same rate. PLC cannot be treated as a separate service.</a:t>
            </a:r>
            <a:endParaRPr lang="en-US" sz="1150" dirty="0"/>
          </a:p>
        </p:txBody>
      </p:sp>
      <p:sp>
        <p:nvSpPr>
          <p:cNvPr id="12" name="Shape 9"/>
          <p:cNvSpPr/>
          <p:nvPr/>
        </p:nvSpPr>
        <p:spPr>
          <a:xfrm>
            <a:off x="548640" y="4434840"/>
            <a:ext cx="5257800" cy="1920240"/>
          </a:xfrm>
          <a:prstGeom prst="roundRect">
            <a:avLst>
              <a:gd name="adj" fmla="val 3333"/>
            </a:avLst>
          </a:prstGeom>
          <a:solidFill>
            <a:srgbClr val="F4EDE3"/>
          </a:solidFill>
          <a:ln/>
        </p:spPr>
        <p:txBody>
          <a:bodyPr/>
          <a:lstStyle/>
          <a:p>
            <a:endParaRPr lang="en-IN"/>
          </a:p>
        </p:txBody>
      </p:sp>
      <p:sp>
        <p:nvSpPr>
          <p:cNvPr id="13" name="Text 10"/>
          <p:cNvSpPr txBox="1"/>
          <p:nvPr/>
        </p:nvSpPr>
        <p:spPr>
          <a:xfrm>
            <a:off x="749808" y="4562856"/>
            <a:ext cx="4855464" cy="502920"/>
          </a:xfrm>
          <a:prstGeom prst="rect">
            <a:avLst/>
          </a:prstGeom>
          <a:noFill/>
          <a:ln/>
        </p:spPr>
        <p:txBody>
          <a:bodyPr wrap="square" lIns="0" tIns="0" rIns="0" bIns="0" rtlCol="0" anchor="ctr"/>
          <a:lstStyle/>
          <a:p>
            <a:pPr marL="0" indent="0">
              <a:lnSpc>
                <a:spcPct val="105000"/>
              </a:lnSpc>
              <a:buNone/>
            </a:pPr>
            <a:r>
              <a:rPr lang="en-US" sz="1250" b="1" dirty="0">
                <a:solidFill>
                  <a:srgbClr val="BD933F"/>
                </a:solidFill>
                <a:latin typeface="Cambria" pitchFamily="34" charset="0"/>
                <a:ea typeface="Cambria" pitchFamily="34" charset="-122"/>
                <a:cs typeface="Cambria" pitchFamily="34" charset="-120"/>
              </a:rPr>
              <a:t>Electricity — Circular 206/18/2023-GST, dated 31.10.2023</a:t>
            </a:r>
            <a:endParaRPr lang="en-US" sz="1250" dirty="0"/>
          </a:p>
        </p:txBody>
      </p:sp>
      <p:sp>
        <p:nvSpPr>
          <p:cNvPr id="14" name="Text 11"/>
          <p:cNvSpPr txBox="1"/>
          <p:nvPr/>
        </p:nvSpPr>
        <p:spPr>
          <a:xfrm>
            <a:off x="749808" y="5056632"/>
            <a:ext cx="4855464" cy="1207008"/>
          </a:xfrm>
          <a:prstGeom prst="rect">
            <a:avLst/>
          </a:prstGeom>
          <a:noFill/>
          <a:ln/>
        </p:spPr>
        <p:txBody>
          <a:bodyPr wrap="square" lIns="0" tIns="0" rIns="0" bIns="0" rtlCol="0" anchor="ctr"/>
          <a:lstStyle/>
          <a:p>
            <a:pPr marL="0" indent="0">
              <a:lnSpc>
                <a:spcPct val="114000"/>
              </a:lnSpc>
              <a:buNone/>
            </a:pPr>
            <a:r>
              <a:rPr lang="en-US" sz="1150" dirty="0">
                <a:solidFill>
                  <a:srgbClr val="1C2620"/>
                </a:solidFill>
                <a:latin typeface="Calibri" pitchFamily="34" charset="0"/>
                <a:ea typeface="Calibri" pitchFamily="34" charset="-122"/>
                <a:cs typeface="Calibri" pitchFamily="34" charset="-120"/>
              </a:rPr>
              <a:t>Electricity bundled with renting/maintenance = COMPOSITE SUPPLY, taxed as the principal supply. EXCEPTION: if charged at actuals per DISCOM/state-board tariff and the entity acts as a PURE AGENT → GST not applicable.</a:t>
            </a:r>
            <a:endParaRPr lang="en-US" sz="1150" dirty="0"/>
          </a:p>
        </p:txBody>
      </p:sp>
      <p:sp>
        <p:nvSpPr>
          <p:cNvPr id="15" name="Shape 12"/>
          <p:cNvSpPr/>
          <p:nvPr/>
        </p:nvSpPr>
        <p:spPr>
          <a:xfrm>
            <a:off x="6080760" y="4434840"/>
            <a:ext cx="5257800" cy="1920240"/>
          </a:xfrm>
          <a:prstGeom prst="roundRect">
            <a:avLst>
              <a:gd name="adj" fmla="val 3333"/>
            </a:avLst>
          </a:prstGeom>
          <a:solidFill>
            <a:srgbClr val="D8E7DC"/>
          </a:solidFill>
          <a:ln/>
        </p:spPr>
        <p:txBody>
          <a:bodyPr/>
          <a:lstStyle/>
          <a:p>
            <a:endParaRPr lang="en-IN"/>
          </a:p>
        </p:txBody>
      </p:sp>
      <p:sp>
        <p:nvSpPr>
          <p:cNvPr id="16" name="Text 13"/>
          <p:cNvSpPr txBox="1"/>
          <p:nvPr/>
        </p:nvSpPr>
        <p:spPr>
          <a:xfrm>
            <a:off x="6281928" y="4562856"/>
            <a:ext cx="4855464" cy="502920"/>
          </a:xfrm>
          <a:prstGeom prst="rect">
            <a:avLst/>
          </a:prstGeom>
          <a:noFill/>
          <a:ln/>
        </p:spPr>
        <p:txBody>
          <a:bodyPr wrap="square" lIns="0" tIns="0" rIns="0" bIns="0" rtlCol="0" anchor="ctr"/>
          <a:lstStyle/>
          <a:p>
            <a:pPr marL="0" indent="0">
              <a:lnSpc>
                <a:spcPct val="105000"/>
              </a:lnSpc>
              <a:buNone/>
            </a:pPr>
            <a:r>
              <a:rPr lang="en-US" sz="1250" b="1" dirty="0">
                <a:solidFill>
                  <a:srgbClr val="1F7A4D"/>
                </a:solidFill>
                <a:latin typeface="Cambria" pitchFamily="34" charset="0"/>
                <a:ea typeface="Cambria" pitchFamily="34" charset="-122"/>
                <a:cs typeface="Cambria" pitchFamily="34" charset="-120"/>
              </a:rPr>
              <a:t>RERA Collections — Circular 228/22/2024-GST, dated 11.07.2024</a:t>
            </a:r>
            <a:endParaRPr lang="en-US" sz="1250" dirty="0"/>
          </a:p>
        </p:txBody>
      </p:sp>
      <p:sp>
        <p:nvSpPr>
          <p:cNvPr id="17" name="Text 14"/>
          <p:cNvSpPr txBox="1"/>
          <p:nvPr/>
        </p:nvSpPr>
        <p:spPr>
          <a:xfrm>
            <a:off x="6281928" y="5056632"/>
            <a:ext cx="4855464" cy="1207008"/>
          </a:xfrm>
          <a:prstGeom prst="rect">
            <a:avLst/>
          </a:prstGeom>
          <a:noFill/>
          <a:ln/>
        </p:spPr>
        <p:txBody>
          <a:bodyPr wrap="square" lIns="0" tIns="0" rIns="0" bIns="0" rtlCol="0" anchor="ctr"/>
          <a:lstStyle/>
          <a:p>
            <a:pPr marL="0" indent="0">
              <a:lnSpc>
                <a:spcPct val="114000"/>
              </a:lnSpc>
              <a:buNone/>
            </a:pPr>
            <a:r>
              <a:rPr lang="en-US" sz="1150" dirty="0">
                <a:solidFill>
                  <a:srgbClr val="1C2620"/>
                </a:solidFill>
                <a:latin typeface="Calibri" pitchFamily="34" charset="0"/>
                <a:ea typeface="Calibri" pitchFamily="34" charset="-122"/>
                <a:cs typeface="Calibri" pitchFamily="34" charset="-120"/>
              </a:rPr>
              <a:t>RERA is a ‘governmental authority’. Statutory collections by RERA are EXEMPT from GST under Sl. 4 of N/N 12/2017-CT(R), per the 53rd GST Council's recommendation.</a:t>
            </a:r>
            <a:endParaRPr lang="en-US" sz="1150" dirty="0"/>
          </a:p>
        </p:txBody>
      </p:sp>
      <p:sp>
        <p:nvSpPr>
          <p:cNvPr id="18" name="Text 15"/>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29</a:t>
            </a:r>
            <a:endParaRPr lang="en-US" sz="1100" dirty="0"/>
          </a:p>
        </p:txBody>
      </p:sp>
      <p:pic>
        <p:nvPicPr>
          <p:cNvPr id="20" name="Picture 19">
            <a:extLst>
              <a:ext uri="{FF2B5EF4-FFF2-40B4-BE49-F238E27FC236}">
                <a16:creationId xmlns:a16="http://schemas.microsoft.com/office/drawing/2014/main" id="{E9899CE0-4F88-3193-B0AD-4A94A6335F13}"/>
              </a:ext>
            </a:extLst>
          </p:cNvPr>
          <p:cNvPicPr>
            <a:picLocks noChangeAspect="1"/>
          </p:cNvPicPr>
          <p:nvPr/>
        </p:nvPicPr>
        <p:blipFill>
          <a:blip r:embed="rId3"/>
          <a:stretch>
            <a:fillRect/>
          </a:stretch>
        </p:blipFill>
        <p:spPr>
          <a:xfrm>
            <a:off x="10424160" y="40862"/>
            <a:ext cx="1643063" cy="1259015"/>
          </a:xfrm>
          <a:prstGeom prst="rect">
            <a:avLst/>
          </a:prstGeom>
        </p:spPr>
      </p:pic>
      <p:sp>
        <p:nvSpPr>
          <p:cNvPr id="22" name="TextBox 21">
            <a:extLst>
              <a:ext uri="{FF2B5EF4-FFF2-40B4-BE49-F238E27FC236}">
                <a16:creationId xmlns:a16="http://schemas.microsoft.com/office/drawing/2014/main" id="{B2254B08-F68D-65AD-40BC-062C5B57B3CE}"/>
              </a:ext>
            </a:extLst>
          </p:cNvPr>
          <p:cNvSpPr txBox="1"/>
          <p:nvPr/>
        </p:nvSpPr>
        <p:spPr>
          <a:xfrm>
            <a:off x="3235119" y="6503598"/>
            <a:ext cx="6093618" cy="369332"/>
          </a:xfrm>
          <a:prstGeom prst="rect">
            <a:avLst/>
          </a:prstGeom>
          <a:noFill/>
        </p:spPr>
        <p:txBody>
          <a:bodyPr wrap="square">
            <a:spAutoFit/>
          </a:bodyPr>
          <a:lstStyle/>
          <a:p>
            <a:r>
              <a:rPr lang="en-US" sz="1800" b="1" dirty="0">
                <a:solidFill>
                  <a:schemeClr val="bg2">
                    <a:lumMod val="10000"/>
                  </a:schemeClr>
                </a:solidFill>
                <a:latin typeface="Calibri" pitchFamily="34" charset="0"/>
                <a:ea typeface="Calibri" pitchFamily="34" charset="-122"/>
                <a:cs typeface="Calibri" pitchFamily="34" charset="-120"/>
              </a:rPr>
              <a:t>Email:  info@ada.org.in        WhatsApp- +91-9810893243</a:t>
            </a:r>
            <a:endParaRPr lang="en-US" sz="1800" dirty="0">
              <a:solidFill>
                <a:schemeClr val="bg2">
                  <a:lumMod val="10000"/>
                </a:schemeClr>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8">
    <p:bg>
      <p:bgPr>
        <a:solidFill>
          <a:srgbClr val="FDF8F4"/>
        </a:solidFill>
        <a:effectLst/>
      </p:bgPr>
    </p:bg>
    <p:spTree>
      <p:nvGrpSpPr>
        <p:cNvPr id="1" name=""/>
        <p:cNvGrpSpPr/>
        <p:nvPr/>
      </p:nvGrpSpPr>
      <p:grpSpPr>
        <a:xfrm>
          <a:off x="0" y="0"/>
          <a:ext cx="0" cy="0"/>
          <a:chOff x="0" y="0"/>
          <a:chExt cx="0" cy="0"/>
        </a:xfrm>
      </p:grpSpPr>
      <p:sp>
        <p:nvSpPr>
          <p:cNvPr id="3" name="Text 0"/>
          <p:cNvSpPr txBox="1"/>
          <p:nvPr/>
        </p:nvSpPr>
        <p:spPr>
          <a:xfrm>
            <a:off x="548640" y="384048"/>
            <a:ext cx="8686800" cy="365760"/>
          </a:xfrm>
          <a:prstGeom prst="rect">
            <a:avLst/>
          </a:prstGeom>
          <a:noFill/>
          <a:ln/>
        </p:spPr>
        <p:txBody>
          <a:bodyPr wrap="square" lIns="0" tIns="0" rIns="0" bIns="0" rtlCol="0" anchor="ctr"/>
          <a:lstStyle/>
          <a:p>
            <a:pPr marL="0" indent="0">
              <a:buNone/>
            </a:pPr>
            <a:r>
              <a:rPr lang="en-US" sz="1400" b="1" kern="0" spc="150" dirty="0">
                <a:solidFill>
                  <a:srgbClr val="BD933F"/>
                </a:solidFill>
                <a:latin typeface="Calibri" pitchFamily="34" charset="0"/>
                <a:ea typeface="Calibri" pitchFamily="34" charset="-122"/>
                <a:cs typeface="Calibri" pitchFamily="34" charset="-120"/>
              </a:rPr>
              <a:t>CASE LAWS — QUICK REFERENCE</a:t>
            </a:r>
            <a:endParaRPr lang="en-US" sz="1400" dirty="0"/>
          </a:p>
        </p:txBody>
      </p:sp>
      <p:sp>
        <p:nvSpPr>
          <p:cNvPr id="4" name="Text 1"/>
          <p:cNvSpPr txBox="1"/>
          <p:nvPr/>
        </p:nvSpPr>
        <p:spPr>
          <a:xfrm>
            <a:off x="548640" y="713232"/>
            <a:ext cx="9875520" cy="822960"/>
          </a:xfrm>
          <a:prstGeom prst="rect">
            <a:avLst/>
          </a:prstGeom>
          <a:noFill/>
          <a:ln/>
        </p:spPr>
        <p:txBody>
          <a:bodyPr wrap="square" lIns="0" tIns="0" rIns="0" bIns="0" rtlCol="0" anchor="ctr"/>
          <a:lstStyle/>
          <a:p>
            <a:pPr marL="0" indent="0">
              <a:buNone/>
            </a:pPr>
            <a:r>
              <a:rPr lang="en-US" sz="3200" b="1" dirty="0">
                <a:solidFill>
                  <a:srgbClr val="1C2620"/>
                </a:solidFill>
                <a:latin typeface="Cambria" pitchFamily="34" charset="0"/>
                <a:ea typeface="Cambria" pitchFamily="34" charset="-122"/>
                <a:cs typeface="Cambria" pitchFamily="34" charset="-120"/>
              </a:rPr>
              <a:t>Six Judgments at a Glance</a:t>
            </a:r>
            <a:endParaRPr lang="en-US" sz="3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548640" y="2011680"/>
          <a:ext cx="10543032" cy="4434843"/>
        </p:xfrm>
        <a:graphic>
          <a:graphicData uri="http://schemas.openxmlformats.org/drawingml/2006/table">
            <a:tbl>
              <a:tblPr/>
              <a:tblGrid>
                <a:gridCol w="1737360">
                  <a:extLst>
                    <a:ext uri="{9D8B030D-6E8A-4147-A177-3AD203B41FA5}">
                      <a16:colId xmlns:a16="http://schemas.microsoft.com/office/drawing/2014/main" val="20000"/>
                    </a:ext>
                  </a:extLst>
                </a:gridCol>
                <a:gridCol w="1874520">
                  <a:extLst>
                    <a:ext uri="{9D8B030D-6E8A-4147-A177-3AD203B41FA5}">
                      <a16:colId xmlns:a16="http://schemas.microsoft.com/office/drawing/2014/main" val="20001"/>
                    </a:ext>
                  </a:extLst>
                </a:gridCol>
                <a:gridCol w="1417320">
                  <a:extLst>
                    <a:ext uri="{9D8B030D-6E8A-4147-A177-3AD203B41FA5}">
                      <a16:colId xmlns:a16="http://schemas.microsoft.com/office/drawing/2014/main" val="20002"/>
                    </a:ext>
                  </a:extLst>
                </a:gridCol>
                <a:gridCol w="5513832">
                  <a:extLst>
                    <a:ext uri="{9D8B030D-6E8A-4147-A177-3AD203B41FA5}">
                      <a16:colId xmlns:a16="http://schemas.microsoft.com/office/drawing/2014/main" val="20003"/>
                    </a:ext>
                  </a:extLst>
                </a:gridCol>
              </a:tblGrid>
              <a:tr h="633549">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Case</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133A28"/>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Court / Year</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133A28"/>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Status</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133A28"/>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Key Outcome</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133A28"/>
                    </a:solidFill>
                  </a:tcPr>
                </a:tc>
                <a:extLst>
                  <a:ext uri="{0D108BD9-81ED-4DB2-BD59-A6C34878D82A}">
                    <a16:rowId xmlns:a16="http://schemas.microsoft.com/office/drawing/2014/main" val="10000"/>
                  </a:ext>
                </a:extLst>
              </a:tr>
              <a:tr h="633549">
                <a:tc>
                  <a:txBody>
                    <a:bodyPr/>
                    <a:lstStyle/>
                    <a:p>
                      <a:pPr marL="0" indent="0" algn="l">
                        <a:buNone/>
                      </a:pPr>
                      <a:r>
                        <a:rPr lang="en-US" sz="1300" b="1" dirty="0">
                          <a:solidFill>
                            <a:srgbClr val="1C2620"/>
                          </a:solidFill>
                          <a:latin typeface="Calibri" pitchFamily="34" charset="0"/>
                          <a:ea typeface="Calibri" pitchFamily="34" charset="-122"/>
                          <a:cs typeface="Calibri" pitchFamily="34" charset="-120"/>
                        </a:rPr>
                        <a:t>Munjal Bhatt</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Gujarat HC, 2022</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Read Down</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Mandatory 1/3rd land fiction is ultra vires — optional only where actual land value is not ascertainable. SLP pending.</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extLst>
                  <a:ext uri="{0D108BD9-81ED-4DB2-BD59-A6C34878D82A}">
                    <a16:rowId xmlns:a16="http://schemas.microsoft.com/office/drawing/2014/main" val="10001"/>
                  </a:ext>
                </a:extLst>
              </a:tr>
              <a:tr h="633549">
                <a:tc>
                  <a:txBody>
                    <a:bodyPr/>
                    <a:lstStyle/>
                    <a:p>
                      <a:pPr marL="0" indent="0" algn="l">
                        <a:buNone/>
                      </a:pPr>
                      <a:r>
                        <a:rPr lang="en-US" sz="1300" b="1" dirty="0">
                          <a:solidFill>
                            <a:srgbClr val="1C2620"/>
                          </a:solidFill>
                          <a:latin typeface="Calibri" pitchFamily="34" charset="0"/>
                          <a:ea typeface="Calibri" pitchFamily="34" charset="-122"/>
                          <a:cs typeface="Calibri" pitchFamily="34" charset="-120"/>
                        </a:rPr>
                        <a:t>Gujarat Chamber</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Gujarat HC, 2025</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Allowed; SC dismissed SLP</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Assignment of leasehold rights = transfer of immovable property. NOT taxable under GST.</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extLst>
                  <a:ext uri="{0D108BD9-81ED-4DB2-BD59-A6C34878D82A}">
                    <a16:rowId xmlns:a16="http://schemas.microsoft.com/office/drawing/2014/main" val="10002"/>
                  </a:ext>
                </a:extLst>
              </a:tr>
              <a:tr h="633549">
                <a:tc>
                  <a:txBody>
                    <a:bodyPr/>
                    <a:lstStyle/>
                    <a:p>
                      <a:pPr marL="0" indent="0" algn="l">
                        <a:buNone/>
                      </a:pPr>
                      <a:r>
                        <a:rPr lang="en-US" sz="1300" b="1" dirty="0">
                          <a:solidFill>
                            <a:srgbClr val="1C2620"/>
                          </a:solidFill>
                          <a:latin typeface="Calibri" pitchFamily="34" charset="0"/>
                          <a:ea typeface="Calibri" pitchFamily="34" charset="-122"/>
                          <a:cs typeface="Calibri" pitchFamily="34" charset="-120"/>
                        </a:rPr>
                        <a:t>Provident Housing</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Bombay HC (Goa), 2025</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Allowed</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JDA GST liability arises on conveyance of the completed property — not on the date of the JDA.</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extLst>
                  <a:ext uri="{0D108BD9-81ED-4DB2-BD59-A6C34878D82A}">
                    <a16:rowId xmlns:a16="http://schemas.microsoft.com/office/drawing/2014/main" val="10003"/>
                  </a:ext>
                </a:extLst>
              </a:tr>
              <a:tr h="633549">
                <a:tc>
                  <a:txBody>
                    <a:bodyPr/>
                    <a:lstStyle/>
                    <a:p>
                      <a:pPr marL="0" indent="0" algn="l">
                        <a:buNone/>
                      </a:pPr>
                      <a:r>
                        <a:rPr lang="en-US" sz="1300" b="1" dirty="0">
                          <a:solidFill>
                            <a:srgbClr val="1C2620"/>
                          </a:solidFill>
                          <a:latin typeface="Calibri" pitchFamily="34" charset="0"/>
                          <a:ea typeface="Calibri" pitchFamily="34" charset="-122"/>
                          <a:cs typeface="Calibri" pitchFamily="34" charset="-120"/>
                        </a:rPr>
                        <a:t>Prahitha</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Telangana HC, 2024</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Dismissed</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TDR transfer ≠ sale of land. Taxable under GST; Schedule III Entry 5 does not apply; N/N 05/2019 RCM valid.</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extLst>
                  <a:ext uri="{0D108BD9-81ED-4DB2-BD59-A6C34878D82A}">
                    <a16:rowId xmlns:a16="http://schemas.microsoft.com/office/drawing/2014/main" val="10004"/>
                  </a:ext>
                </a:extLst>
              </a:tr>
              <a:tr h="633549">
                <a:tc>
                  <a:txBody>
                    <a:bodyPr/>
                    <a:lstStyle/>
                    <a:p>
                      <a:pPr marL="0" indent="0" algn="l">
                        <a:buNone/>
                      </a:pPr>
                      <a:r>
                        <a:rPr lang="en-US" sz="1300" b="1" dirty="0">
                          <a:solidFill>
                            <a:srgbClr val="1C2620"/>
                          </a:solidFill>
                          <a:latin typeface="Calibri" pitchFamily="34" charset="0"/>
                          <a:ea typeface="Calibri" pitchFamily="34" charset="-122"/>
                          <a:cs typeface="Calibri" pitchFamily="34" charset="-120"/>
                        </a:rPr>
                        <a:t>Shrinivasa Realcon</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Bombay HC (Nagpur), 2025</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Allowed</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A private development agreement (no external TDR) ≠ TDR/FSI under N/N 05/2019 Entry 5B. SCN quashed.</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DF8F4"/>
                    </a:solidFill>
                  </a:tcPr>
                </a:tc>
                <a:extLst>
                  <a:ext uri="{0D108BD9-81ED-4DB2-BD59-A6C34878D82A}">
                    <a16:rowId xmlns:a16="http://schemas.microsoft.com/office/drawing/2014/main" val="10005"/>
                  </a:ext>
                </a:extLst>
              </a:tr>
              <a:tr h="633549">
                <a:tc>
                  <a:txBody>
                    <a:bodyPr/>
                    <a:lstStyle/>
                    <a:p>
                      <a:pPr marL="0" indent="0" algn="l">
                        <a:buNone/>
                      </a:pPr>
                      <a:r>
                        <a:rPr lang="en-US" sz="1300" b="1" dirty="0">
                          <a:solidFill>
                            <a:srgbClr val="1C2620"/>
                          </a:solidFill>
                          <a:latin typeface="Calibri" pitchFamily="34" charset="0"/>
                          <a:ea typeface="Calibri" pitchFamily="34" charset="-122"/>
                          <a:cs typeface="Calibri" pitchFamily="34" charset="-120"/>
                        </a:rPr>
                        <a:t>Safari Retreats</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Supreme Court, 2024</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Remanded</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tc>
                  <a:txBody>
                    <a:bodyPr/>
                    <a:lstStyle/>
                    <a:p>
                      <a:pPr marL="0" indent="0" algn="l">
                        <a:buNone/>
                      </a:pPr>
                      <a:r>
                        <a:rPr lang="en-US" sz="1300" dirty="0">
                          <a:solidFill>
                            <a:srgbClr val="1C2620"/>
                          </a:solidFill>
                          <a:latin typeface="Calibri" pitchFamily="34" charset="0"/>
                          <a:ea typeface="Calibri" pitchFamily="34" charset="-122"/>
                          <a:cs typeface="Calibri" pitchFamily="34" charset="-120"/>
                        </a:rPr>
                        <a:t>Sec 17(5)(c)&amp;(d) valid. A building CAN be “plant” — Functionality Test decides, case by case.</a:t>
                      </a:r>
                      <a:endParaRPr lang="en-US" sz="1300" dirty="0">
                        <a:latin typeface="Calibri" charset="0"/>
                        <a:ea typeface="Calibri" charset="0"/>
                        <a:cs typeface="Calibri" charset="0"/>
                      </a:endParaRPr>
                    </a:p>
                  </a:txBody>
                  <a:tcPr anchor="ctr">
                    <a:lnL w="19050" cap="flat" cmpd="sng" algn="ctr">
                      <a:solidFill>
                        <a:srgbClr val="FDF8F4"/>
                      </a:solidFill>
                      <a:prstDash val="solid"/>
                      <a:round/>
                      <a:headEnd type="none" w="med" len="med"/>
                      <a:tailEnd type="none" w="med" len="med"/>
                    </a:lnL>
                    <a:lnR w="19050" cap="flat" cmpd="sng" algn="ctr">
                      <a:solidFill>
                        <a:srgbClr val="FDF8F4"/>
                      </a:solidFill>
                      <a:prstDash val="solid"/>
                      <a:round/>
                      <a:headEnd type="none" w="med" len="med"/>
                      <a:tailEnd type="none" w="med" len="med"/>
                    </a:lnR>
                    <a:lnT w="19050" cap="flat" cmpd="sng" algn="ctr">
                      <a:solidFill>
                        <a:srgbClr val="FDF8F4"/>
                      </a:solidFill>
                      <a:prstDash val="solid"/>
                      <a:round/>
                      <a:headEnd type="none" w="med" len="med"/>
                      <a:tailEnd type="none" w="med" len="med"/>
                    </a:lnT>
                    <a:lnB w="19050" cap="flat" cmpd="sng" algn="ctr">
                      <a:solidFill>
                        <a:srgbClr val="FDF8F4"/>
                      </a:solidFill>
                      <a:prstDash val="solid"/>
                      <a:round/>
                      <a:headEnd type="none" w="med" len="med"/>
                      <a:tailEnd type="none" w="med" len="med"/>
                    </a:lnB>
                    <a:solidFill>
                      <a:srgbClr val="F4EDE3"/>
                    </a:solidFill>
                  </a:tcPr>
                </a:tc>
                <a:extLst>
                  <a:ext uri="{0D108BD9-81ED-4DB2-BD59-A6C34878D82A}">
                    <a16:rowId xmlns:a16="http://schemas.microsoft.com/office/drawing/2014/main" val="10006"/>
                  </a:ext>
                </a:extLst>
              </a:tr>
            </a:tbl>
          </a:graphicData>
        </a:graphic>
      </p:graphicFrame>
      <p:sp>
        <p:nvSpPr>
          <p:cNvPr id="6" name="Text 2"/>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6B6355"/>
                </a:solidFill>
                <a:latin typeface="Calibri" pitchFamily="34" charset="0"/>
                <a:ea typeface="Calibri" pitchFamily="34" charset="-122"/>
                <a:cs typeface="Calibri" pitchFamily="34" charset="-120"/>
              </a:rPr>
              <a:t>38</a:t>
            </a:r>
            <a:endParaRPr lang="en-US" sz="1100" dirty="0"/>
          </a:p>
        </p:txBody>
      </p:sp>
      <p:pic>
        <p:nvPicPr>
          <p:cNvPr id="7" name="Picture 6">
            <a:extLst>
              <a:ext uri="{FF2B5EF4-FFF2-40B4-BE49-F238E27FC236}">
                <a16:creationId xmlns:a16="http://schemas.microsoft.com/office/drawing/2014/main" id="{2C2E6832-C1C9-646A-6DC3-A6112E26DB25}"/>
              </a:ext>
            </a:extLst>
          </p:cNvPr>
          <p:cNvPicPr>
            <a:picLocks noChangeAspect="1"/>
          </p:cNvPicPr>
          <p:nvPr/>
        </p:nvPicPr>
        <p:blipFill>
          <a:blip r:embed="rId3"/>
          <a:stretch>
            <a:fillRect/>
          </a:stretch>
        </p:blipFill>
        <p:spPr>
          <a:xfrm>
            <a:off x="10424160" y="40862"/>
            <a:ext cx="1643063" cy="125901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9">
    <p:bg>
      <p:bgPr>
        <a:solidFill>
          <a:srgbClr val="0A3320"/>
        </a:solidFill>
        <a:effectLst/>
      </p:bgPr>
    </p:bg>
    <p:spTree>
      <p:nvGrpSpPr>
        <p:cNvPr id="1" name=""/>
        <p:cNvGrpSpPr/>
        <p:nvPr/>
      </p:nvGrpSpPr>
      <p:grpSpPr>
        <a:xfrm>
          <a:off x="0" y="0"/>
          <a:ext cx="0" cy="0"/>
          <a:chOff x="0" y="0"/>
          <a:chExt cx="0" cy="0"/>
        </a:xfrm>
      </p:grpSpPr>
      <p:sp>
        <p:nvSpPr>
          <p:cNvPr id="2" name="Text 0"/>
          <p:cNvSpPr txBox="1"/>
          <p:nvPr/>
        </p:nvSpPr>
        <p:spPr>
          <a:xfrm>
            <a:off x="640080" y="2148840"/>
            <a:ext cx="6858000" cy="1051560"/>
          </a:xfrm>
          <a:prstGeom prst="rect">
            <a:avLst/>
          </a:prstGeom>
          <a:noFill/>
          <a:ln/>
        </p:spPr>
        <p:txBody>
          <a:bodyPr wrap="square" lIns="0" tIns="0" rIns="0" bIns="0" rtlCol="0" anchor="ctr"/>
          <a:lstStyle/>
          <a:p>
            <a:pPr marL="0" indent="0">
              <a:buNone/>
            </a:pPr>
            <a:r>
              <a:rPr lang="en-US" sz="5400" b="1" dirty="0">
                <a:solidFill>
                  <a:srgbClr val="FFFFFF"/>
                </a:solidFill>
                <a:latin typeface="Cambria" pitchFamily="34" charset="0"/>
                <a:ea typeface="Cambria" pitchFamily="34" charset="-122"/>
                <a:cs typeface="Cambria" pitchFamily="34" charset="-120"/>
              </a:rPr>
              <a:t>Thank You</a:t>
            </a:r>
            <a:endParaRPr lang="en-US" sz="5400" dirty="0"/>
          </a:p>
        </p:txBody>
      </p:sp>
      <p:sp>
        <p:nvSpPr>
          <p:cNvPr id="3" name="Text 1"/>
          <p:cNvSpPr txBox="1"/>
          <p:nvPr/>
        </p:nvSpPr>
        <p:spPr>
          <a:xfrm>
            <a:off x="640080" y="3200400"/>
            <a:ext cx="7132320" cy="457200"/>
          </a:xfrm>
          <a:prstGeom prst="rect">
            <a:avLst/>
          </a:prstGeom>
          <a:noFill/>
          <a:ln/>
        </p:spPr>
        <p:txBody>
          <a:bodyPr wrap="square" lIns="0" tIns="0" rIns="0" bIns="0" rtlCol="0" anchor="ctr"/>
          <a:lstStyle/>
          <a:p>
            <a:pPr marL="0" indent="0">
              <a:buNone/>
            </a:pPr>
            <a:r>
              <a:rPr lang="en-US" sz="2000" i="1" dirty="0">
                <a:solidFill>
                  <a:srgbClr val="BD933F"/>
                </a:solidFill>
                <a:latin typeface="Cambria" pitchFamily="34" charset="0"/>
                <a:ea typeface="Cambria" pitchFamily="34" charset="-122"/>
                <a:cs typeface="Cambria" pitchFamily="34" charset="-120"/>
              </a:rPr>
              <a:t>GST on Real Estate — Conclave, NIRC of ICAI</a:t>
            </a:r>
            <a:endParaRPr lang="en-US" sz="2000" dirty="0"/>
          </a:p>
        </p:txBody>
      </p:sp>
      <p:sp>
        <p:nvSpPr>
          <p:cNvPr id="4" name="Text 2"/>
          <p:cNvSpPr txBox="1"/>
          <p:nvPr/>
        </p:nvSpPr>
        <p:spPr>
          <a:xfrm>
            <a:off x="640080" y="3703320"/>
            <a:ext cx="6858000" cy="411480"/>
          </a:xfrm>
          <a:prstGeom prst="rect">
            <a:avLst/>
          </a:prstGeom>
          <a:noFill/>
          <a:ln/>
        </p:spPr>
        <p:txBody>
          <a:bodyPr wrap="square" lIns="0" tIns="0" rIns="0" bIns="0" rtlCol="0" anchor="ctr"/>
          <a:lstStyle/>
          <a:p>
            <a:pPr marL="0" indent="0">
              <a:buNone/>
            </a:pPr>
            <a:r>
              <a:rPr lang="en-US" sz="1700" dirty="0">
                <a:solidFill>
                  <a:srgbClr val="FFFFFF"/>
                </a:solidFill>
                <a:latin typeface="Calibri" pitchFamily="34" charset="0"/>
                <a:ea typeface="Calibri" pitchFamily="34" charset="-122"/>
                <a:cs typeface="Calibri" pitchFamily="34" charset="-120"/>
              </a:rPr>
              <a:t>Questions &amp; Open Discussion</a:t>
            </a:r>
            <a:endParaRPr lang="en-US" sz="1700" dirty="0"/>
          </a:p>
        </p:txBody>
      </p:sp>
      <p:sp>
        <p:nvSpPr>
          <p:cNvPr id="5" name="Shape 3"/>
          <p:cNvSpPr/>
          <p:nvPr/>
        </p:nvSpPr>
        <p:spPr>
          <a:xfrm>
            <a:off x="640079" y="4434840"/>
            <a:ext cx="3274695" cy="1794510"/>
          </a:xfrm>
          <a:prstGeom prst="roundRect">
            <a:avLst>
              <a:gd name="adj" fmla="val 6061"/>
            </a:avLst>
          </a:prstGeom>
          <a:solidFill>
            <a:srgbClr val="FDF8F4"/>
          </a:solidFill>
          <a:ln w="15875">
            <a:solidFill>
              <a:srgbClr val="BD933F"/>
            </a:solidFill>
            <a:prstDash val="solid"/>
          </a:ln>
        </p:spPr>
        <p:txBody>
          <a:bodyPr/>
          <a:lstStyle/>
          <a:p>
            <a:endParaRPr lang="en-IN"/>
          </a:p>
        </p:txBody>
      </p:sp>
      <p:pic>
        <p:nvPicPr>
          <p:cNvPr id="6" name="Image 0" descr="/tmp/claude-0/-home-claude/d7410d37-77f0-5a1e-9751-7a1d52b9708e/scratchpad/work/assets/logo_ada_full.png"/>
          <p:cNvPicPr>
            <a:picLocks noChangeAspect="1"/>
          </p:cNvPicPr>
          <p:nvPr/>
        </p:nvPicPr>
        <p:blipFill>
          <a:blip r:embed="rId3"/>
          <a:stretch>
            <a:fillRect/>
          </a:stretch>
        </p:blipFill>
        <p:spPr>
          <a:xfrm>
            <a:off x="868680" y="4709160"/>
            <a:ext cx="2846070" cy="1280160"/>
          </a:xfrm>
          <a:prstGeom prst="rect">
            <a:avLst/>
          </a:prstGeom>
        </p:spPr>
      </p:pic>
      <p:sp>
        <p:nvSpPr>
          <p:cNvPr id="8" name="Shape 5"/>
          <p:cNvSpPr/>
          <p:nvPr/>
        </p:nvSpPr>
        <p:spPr>
          <a:xfrm>
            <a:off x="8732520" y="777240"/>
            <a:ext cx="2834640" cy="3657600"/>
          </a:xfrm>
          <a:prstGeom prst="roundRect">
            <a:avLst>
              <a:gd name="adj" fmla="val 3871"/>
            </a:avLst>
          </a:prstGeom>
          <a:solidFill>
            <a:srgbClr val="FDF8F4"/>
          </a:solidFill>
          <a:ln w="15875">
            <a:solidFill>
              <a:srgbClr val="BD933F"/>
            </a:solidFill>
            <a:prstDash val="solid"/>
          </a:ln>
        </p:spPr>
        <p:txBody>
          <a:bodyPr/>
          <a:lstStyle/>
          <a:p>
            <a:endParaRPr lang="en-IN"/>
          </a:p>
        </p:txBody>
      </p:sp>
      <p:pic>
        <p:nvPicPr>
          <p:cNvPr id="9" name="Image 1" descr="/tmp/claude-0/-home-claude/d7410d37-77f0-5a1e-9751-7a1d52b9708e/scratchpad/work/assets/photo_ashu.png"/>
          <p:cNvPicPr>
            <a:picLocks noChangeAspect="1"/>
          </p:cNvPicPr>
          <p:nvPr/>
        </p:nvPicPr>
        <p:blipFill>
          <a:blip r:embed="rId4"/>
          <a:srcRect/>
          <a:stretch/>
        </p:blipFill>
        <p:spPr>
          <a:xfrm>
            <a:off x="9098280" y="1051560"/>
            <a:ext cx="2103120" cy="2103120"/>
          </a:xfrm>
          <a:prstGeom prst="rect">
            <a:avLst/>
          </a:prstGeom>
        </p:spPr>
      </p:pic>
      <p:sp>
        <p:nvSpPr>
          <p:cNvPr id="10" name="Text 6"/>
          <p:cNvSpPr txBox="1"/>
          <p:nvPr/>
        </p:nvSpPr>
        <p:spPr>
          <a:xfrm>
            <a:off x="8823960" y="3291840"/>
            <a:ext cx="2651760" cy="411480"/>
          </a:xfrm>
          <a:prstGeom prst="rect">
            <a:avLst/>
          </a:prstGeom>
          <a:noFill/>
          <a:ln/>
        </p:spPr>
        <p:txBody>
          <a:bodyPr wrap="square" lIns="0" tIns="0" rIns="0" bIns="0" rtlCol="0" anchor="ctr"/>
          <a:lstStyle/>
          <a:p>
            <a:pPr marL="0" indent="0" algn="ctr">
              <a:buNone/>
            </a:pPr>
            <a:r>
              <a:rPr lang="en-US" sz="1900" b="1" dirty="0">
                <a:solidFill>
                  <a:srgbClr val="1C2620"/>
                </a:solidFill>
                <a:latin typeface="Cambria" pitchFamily="34" charset="0"/>
                <a:ea typeface="Cambria" pitchFamily="34" charset="-122"/>
                <a:cs typeface="Cambria" pitchFamily="34" charset="-120"/>
              </a:rPr>
              <a:t>Adv. Ashu Dalmia</a:t>
            </a:r>
            <a:endParaRPr lang="en-US" sz="1900" dirty="0"/>
          </a:p>
        </p:txBody>
      </p:sp>
      <p:sp>
        <p:nvSpPr>
          <p:cNvPr id="11" name="Text 7"/>
          <p:cNvSpPr txBox="1"/>
          <p:nvPr/>
        </p:nvSpPr>
        <p:spPr>
          <a:xfrm>
            <a:off x="8823960" y="3675888"/>
            <a:ext cx="2651760" cy="548640"/>
          </a:xfrm>
          <a:prstGeom prst="rect">
            <a:avLst/>
          </a:prstGeom>
          <a:noFill/>
          <a:ln/>
        </p:spPr>
        <p:txBody>
          <a:bodyPr wrap="square" lIns="0" tIns="0" rIns="0" bIns="0" rtlCol="0" anchor="ctr"/>
          <a:lstStyle/>
          <a:p>
            <a:pPr marL="0" indent="0" algn="ctr">
              <a:lnSpc>
                <a:spcPct val="110000"/>
              </a:lnSpc>
              <a:buNone/>
            </a:pPr>
            <a:r>
              <a:rPr lang="en-US" sz="1300" i="1" dirty="0">
                <a:solidFill>
                  <a:srgbClr val="8C3B2E"/>
                </a:solidFill>
                <a:latin typeface="Calibri" pitchFamily="34" charset="0"/>
                <a:ea typeface="Calibri" pitchFamily="34" charset="-122"/>
                <a:cs typeface="Calibri" pitchFamily="34" charset="-120"/>
              </a:rPr>
              <a:t>Eminent Speaker  •  Founder, ADA Law Chambers</a:t>
            </a:r>
            <a:endParaRPr lang="en-US" sz="1300" dirty="0"/>
          </a:p>
        </p:txBody>
      </p:sp>
      <p:sp>
        <p:nvSpPr>
          <p:cNvPr id="12" name="Text 8"/>
          <p:cNvSpPr txBox="1"/>
          <p:nvPr/>
        </p:nvSpPr>
        <p:spPr>
          <a:xfrm>
            <a:off x="640080" y="6446520"/>
            <a:ext cx="9601200" cy="320040"/>
          </a:xfrm>
          <a:prstGeom prst="rect">
            <a:avLst/>
          </a:prstGeom>
          <a:noFill/>
          <a:ln/>
        </p:spPr>
        <p:txBody>
          <a:bodyPr wrap="square" lIns="0" tIns="0" rIns="0" bIns="0" rtlCol="0" anchor="ctr"/>
          <a:lstStyle/>
          <a:p>
            <a:pPr marL="0" indent="0">
              <a:buNone/>
            </a:pPr>
            <a:r>
              <a:rPr lang="en-US" sz="1150" i="1" dirty="0">
                <a:solidFill>
                  <a:srgbClr val="9FBBA9"/>
                </a:solidFill>
                <a:latin typeface="Calibri" pitchFamily="34" charset="0"/>
                <a:ea typeface="Calibri" pitchFamily="34" charset="-122"/>
                <a:cs typeface="Calibri" pitchFamily="34" charset="-120"/>
              </a:rPr>
              <a:t>GST on Real Estate  |  Conclave on Real Estate, NIRC-ICAI  |  6th September 2026  |  Hotel Hyatt, Delhi</a:t>
            </a:r>
            <a:endParaRPr lang="en-US" sz="1150" dirty="0"/>
          </a:p>
        </p:txBody>
      </p:sp>
      <p:sp>
        <p:nvSpPr>
          <p:cNvPr id="13" name="Text 9"/>
          <p:cNvSpPr txBox="1"/>
          <p:nvPr/>
        </p:nvSpPr>
        <p:spPr>
          <a:xfrm>
            <a:off x="11475720" y="6510528"/>
            <a:ext cx="548640" cy="274320"/>
          </a:xfrm>
          <a:prstGeom prst="rect">
            <a:avLst/>
          </a:prstGeom>
          <a:noFill/>
          <a:ln/>
        </p:spPr>
        <p:txBody>
          <a:bodyPr wrap="square" lIns="0" tIns="0" rIns="0" bIns="0" rtlCol="0" anchor="ctr"/>
          <a:lstStyle/>
          <a:p>
            <a:pPr marL="0" indent="0" algn="r">
              <a:buNone/>
            </a:pPr>
            <a:r>
              <a:rPr lang="en-US" sz="1100" dirty="0">
                <a:solidFill>
                  <a:srgbClr val="BFD4C4"/>
                </a:solidFill>
                <a:latin typeface="Calibri" pitchFamily="34" charset="0"/>
                <a:ea typeface="Calibri" pitchFamily="34" charset="-122"/>
                <a:cs typeface="Calibri" pitchFamily="34" charset="-120"/>
              </a:rPr>
              <a:t>39</a:t>
            </a:r>
            <a:endParaRPr lang="en-US" sz="1100" dirty="0"/>
          </a:p>
        </p:txBody>
      </p:sp>
      <p:sp>
        <p:nvSpPr>
          <p:cNvPr id="15" name="TextBox 14">
            <a:extLst>
              <a:ext uri="{FF2B5EF4-FFF2-40B4-BE49-F238E27FC236}">
                <a16:creationId xmlns:a16="http://schemas.microsoft.com/office/drawing/2014/main" id="{D35ACF83-CE39-02CC-3E7A-F203DE73BD89}"/>
              </a:ext>
            </a:extLst>
          </p:cNvPr>
          <p:cNvSpPr txBox="1"/>
          <p:nvPr/>
        </p:nvSpPr>
        <p:spPr>
          <a:xfrm>
            <a:off x="4206240" y="5332095"/>
            <a:ext cx="7117080" cy="400110"/>
          </a:xfrm>
          <a:prstGeom prst="rect">
            <a:avLst/>
          </a:prstGeom>
          <a:noFill/>
        </p:spPr>
        <p:txBody>
          <a:bodyPr wrap="square">
            <a:spAutoFit/>
          </a:bodyPr>
          <a:lstStyle/>
          <a:p>
            <a:r>
              <a:rPr lang="en-US" sz="2000" b="1" dirty="0">
                <a:solidFill>
                  <a:schemeClr val="bg1"/>
                </a:solidFill>
                <a:latin typeface="Calibri" pitchFamily="34" charset="0"/>
                <a:ea typeface="Calibri" pitchFamily="34" charset="-122"/>
                <a:cs typeface="Calibri" pitchFamily="34" charset="-120"/>
              </a:rPr>
              <a:t>Email:  info@ada.org.in        WhatsApp- +91-9810893243</a:t>
            </a:r>
            <a:endParaRPr lang="en-US" sz="2000"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7190</Words>
  <Application>Microsoft Office PowerPoint</Application>
  <PresentationFormat>Widescreen</PresentationFormat>
  <Paragraphs>582</Paragraphs>
  <Slides>41</Slides>
  <Notes>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Cambria</vt:lpstr>
      <vt:lpstr>Google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Ankita Jha</cp:lastModifiedBy>
  <cp:revision>3</cp:revision>
  <dcterms:created xsi:type="dcterms:W3CDTF">2026-09-06T05:25:55Z</dcterms:created>
  <dcterms:modified xsi:type="dcterms:W3CDTF">2026-09-06T07:31:29Z</dcterms:modified>
</cp:coreProperties>
</file>